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447" r:id="rId3"/>
    <p:sldId id="448" r:id="rId4"/>
    <p:sldId id="449" r:id="rId5"/>
    <p:sldId id="455" r:id="rId6"/>
    <p:sldId id="404" r:id="rId7"/>
    <p:sldId id="405" r:id="rId8"/>
    <p:sldId id="407" r:id="rId9"/>
    <p:sldId id="408" r:id="rId10"/>
    <p:sldId id="409" r:id="rId11"/>
    <p:sldId id="410" r:id="rId12"/>
    <p:sldId id="406" r:id="rId13"/>
    <p:sldId id="412" r:id="rId14"/>
    <p:sldId id="413" r:id="rId15"/>
    <p:sldId id="414" r:id="rId16"/>
    <p:sldId id="415" r:id="rId17"/>
    <p:sldId id="416" r:id="rId18"/>
    <p:sldId id="417" r:id="rId19"/>
    <p:sldId id="418" r:id="rId20"/>
    <p:sldId id="419" r:id="rId21"/>
    <p:sldId id="420" r:id="rId22"/>
    <p:sldId id="421" r:id="rId23"/>
    <p:sldId id="422" r:id="rId24"/>
    <p:sldId id="442" r:id="rId25"/>
    <p:sldId id="451" r:id="rId26"/>
    <p:sldId id="454" r:id="rId27"/>
    <p:sldId id="456" r:id="rId28"/>
    <p:sldId id="450" r:id="rId29"/>
    <p:sldId id="431" r:id="rId30"/>
    <p:sldId id="432" r:id="rId31"/>
    <p:sldId id="433" r:id="rId32"/>
    <p:sldId id="435" r:id="rId33"/>
    <p:sldId id="436" r:id="rId34"/>
    <p:sldId id="437" r:id="rId35"/>
    <p:sldId id="429" r:id="rId36"/>
    <p:sldId id="438" r:id="rId37"/>
    <p:sldId id="457" r:id="rId38"/>
    <p:sldId id="439" r:id="rId39"/>
    <p:sldId id="440" r:id="rId40"/>
    <p:sldId id="423" r:id="rId41"/>
    <p:sldId id="424" r:id="rId42"/>
    <p:sldId id="425" r:id="rId43"/>
    <p:sldId id="270" r:id="rId44"/>
  </p:sldIdLst>
  <p:sldSz cx="9144000" cy="6858000" type="screen4x3"/>
  <p:notesSz cx="6797675" cy="99314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80"/>
    <a:srgbClr val="004080"/>
    <a:srgbClr val="8C008E"/>
    <a:srgbClr val="AB00AB"/>
    <a:srgbClr val="E85E4E"/>
    <a:srgbClr val="DE5959"/>
    <a:srgbClr val="9C009D"/>
    <a:srgbClr val="E8188F"/>
    <a:srgbClr val="800080"/>
    <a:srgbClr val="FFE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A111915-BE36-4E01-A7E5-04B1672EAD32}" styleName="Estilo claro 2 - Énfasis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Estilo claro 2 - Énfasis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Énfasi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84" autoAdjust="0"/>
    <p:restoredTop sz="94710"/>
  </p:normalViewPr>
  <p:slideViewPr>
    <p:cSldViewPr snapToGrid="0" snapToObjects="1">
      <p:cViewPr varScale="1">
        <p:scale>
          <a:sx n="110" d="100"/>
          <a:sy n="110" d="100"/>
        </p:scale>
        <p:origin x="12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248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BFF11C-9F67-4A1E-AA80-1E474CDCBA31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C67B6839-D2C8-428A-B376-9B09B51CD954}">
      <dgm:prSet phldrT="[Tex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_tradnl" dirty="0" smtClean="0">
              <a:latin typeface="Palatino Linotype"/>
              <a:cs typeface="Palatino Linotype"/>
            </a:rPr>
            <a:t>13 de diciembre de 2017 </a:t>
          </a:r>
          <a:endParaRPr lang="es-MX" dirty="0"/>
        </a:p>
      </dgm:t>
    </dgm:pt>
    <dgm:pt modelId="{D91216BA-E7E6-4705-A590-995E2A073300}" type="parTrans" cxnId="{0AA302E4-AA9E-47AD-8BCA-EFCE20102BA6}">
      <dgm:prSet/>
      <dgm:spPr/>
      <dgm:t>
        <a:bodyPr/>
        <a:lstStyle/>
        <a:p>
          <a:endParaRPr lang="es-MX"/>
        </a:p>
      </dgm:t>
    </dgm:pt>
    <dgm:pt modelId="{EAC0F06A-4403-4644-B1F9-0A4FA662CDF3}" type="sibTrans" cxnId="{0AA302E4-AA9E-47AD-8BCA-EFCE20102BA6}">
      <dgm:prSet/>
      <dgm:spPr/>
      <dgm:t>
        <a:bodyPr/>
        <a:lstStyle/>
        <a:p>
          <a:endParaRPr lang="es-MX"/>
        </a:p>
      </dgm:t>
    </dgm:pt>
    <dgm:pt modelId="{B44B4484-5171-40EE-93D0-5AFCBA71D2E2}">
      <dgm:prSet phldrT="[Texto]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ES_tradnl" dirty="0" smtClean="0">
              <a:latin typeface="Palatino Linotype"/>
              <a:cs typeface="Palatino Linotype"/>
            </a:rPr>
            <a:t>El Senado aprobó la minuta con proyecto de decreto, por el que se expide la Ley General de Archivos </a:t>
          </a:r>
          <a:endParaRPr lang="es-MX" dirty="0"/>
        </a:p>
      </dgm:t>
    </dgm:pt>
    <dgm:pt modelId="{568CB915-E1A4-4188-80D1-95DA8CA49C90}" type="parTrans" cxnId="{D7168305-8A60-44CE-9ED9-4AA81940BB56}">
      <dgm:prSet/>
      <dgm:spPr/>
      <dgm:t>
        <a:bodyPr/>
        <a:lstStyle/>
        <a:p>
          <a:endParaRPr lang="es-MX"/>
        </a:p>
      </dgm:t>
    </dgm:pt>
    <dgm:pt modelId="{3EC42015-3DBF-4A29-A15D-AD7091249452}" type="sibTrans" cxnId="{D7168305-8A60-44CE-9ED9-4AA81940BB56}">
      <dgm:prSet/>
      <dgm:spPr/>
      <dgm:t>
        <a:bodyPr/>
        <a:lstStyle/>
        <a:p>
          <a:endParaRPr lang="es-MX"/>
        </a:p>
      </dgm:t>
    </dgm:pt>
    <dgm:pt modelId="{329DE817-00C7-4B18-AF0D-3E1C76B292DA}">
      <dgm:prSet phldrT="[Texto]"/>
      <dgm:spPr>
        <a:solidFill>
          <a:srgbClr val="7030A0"/>
        </a:solidFill>
      </dgm:spPr>
      <dgm:t>
        <a:bodyPr/>
        <a:lstStyle/>
        <a:p>
          <a:r>
            <a:rPr lang="es-ES_tradnl" dirty="0" smtClean="0">
              <a:latin typeface="Palatino Linotype"/>
              <a:cs typeface="Palatino Linotype"/>
            </a:rPr>
            <a:t>26 de abril de 2018 </a:t>
          </a:r>
          <a:endParaRPr lang="es-MX" dirty="0"/>
        </a:p>
      </dgm:t>
    </dgm:pt>
    <dgm:pt modelId="{09625C64-6D51-44D6-A5AD-DD3D89941AF7}" type="parTrans" cxnId="{066A2B1C-1A8A-4C94-9783-F02123912811}">
      <dgm:prSet/>
      <dgm:spPr/>
      <dgm:t>
        <a:bodyPr/>
        <a:lstStyle/>
        <a:p>
          <a:endParaRPr lang="es-MX"/>
        </a:p>
      </dgm:t>
    </dgm:pt>
    <dgm:pt modelId="{31F13DF6-A8D6-4C5E-BDC9-A2083BB2FAF7}" type="sibTrans" cxnId="{066A2B1C-1A8A-4C94-9783-F02123912811}">
      <dgm:prSet/>
      <dgm:spPr/>
      <dgm:t>
        <a:bodyPr/>
        <a:lstStyle/>
        <a:p>
          <a:endParaRPr lang="es-MX"/>
        </a:p>
      </dgm:t>
    </dgm:pt>
    <dgm:pt modelId="{91523F9F-3881-466D-9C73-D38293AEFDBE}">
      <dgm:prSet phldrT="[Texto]"/>
      <dgm:spPr>
        <a:ln>
          <a:solidFill>
            <a:srgbClr val="7030A0"/>
          </a:solidFill>
        </a:ln>
      </dgm:spPr>
      <dgm:t>
        <a:bodyPr/>
        <a:lstStyle/>
        <a:p>
          <a:pPr algn="ctr"/>
          <a:r>
            <a:rPr lang="es-ES_tradnl" dirty="0" smtClean="0">
              <a:latin typeface="Palatino Linotype"/>
              <a:cs typeface="Palatino Linotype"/>
            </a:rPr>
            <a:t>La Cámara de Diputados aprobó la minuta con proyecto de decreto, por el que se expide la Ley General de Archivos </a:t>
          </a:r>
          <a:endParaRPr lang="es-MX" dirty="0"/>
        </a:p>
      </dgm:t>
    </dgm:pt>
    <dgm:pt modelId="{953C7178-F651-425E-9441-7E8A6786971D}" type="parTrans" cxnId="{9361E9E7-AF86-4631-A88F-8BFB0AF0A1A0}">
      <dgm:prSet/>
      <dgm:spPr/>
      <dgm:t>
        <a:bodyPr/>
        <a:lstStyle/>
        <a:p>
          <a:endParaRPr lang="es-MX"/>
        </a:p>
      </dgm:t>
    </dgm:pt>
    <dgm:pt modelId="{2EEAA419-ECE0-4760-97D6-2C368111E2D8}" type="sibTrans" cxnId="{9361E9E7-AF86-4631-A88F-8BFB0AF0A1A0}">
      <dgm:prSet/>
      <dgm:spPr/>
      <dgm:t>
        <a:bodyPr/>
        <a:lstStyle/>
        <a:p>
          <a:endParaRPr lang="es-MX"/>
        </a:p>
      </dgm:t>
    </dgm:pt>
    <dgm:pt modelId="{62D1B398-71CD-4F91-AD42-9AC83BB757C6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MX" dirty="0" smtClean="0"/>
            <a:t>¿?</a:t>
          </a:r>
          <a:endParaRPr lang="es-MX" dirty="0"/>
        </a:p>
      </dgm:t>
    </dgm:pt>
    <dgm:pt modelId="{C04B1E06-5B8C-45A7-BEE9-E3200882B7A5}" type="parTrans" cxnId="{D8DD5804-0B37-46AE-953A-C675E0C62343}">
      <dgm:prSet/>
      <dgm:spPr/>
      <dgm:t>
        <a:bodyPr/>
        <a:lstStyle/>
        <a:p>
          <a:endParaRPr lang="es-MX"/>
        </a:p>
      </dgm:t>
    </dgm:pt>
    <dgm:pt modelId="{D8314479-219A-48AC-82C6-13879713D303}" type="sibTrans" cxnId="{D8DD5804-0B37-46AE-953A-C675E0C62343}">
      <dgm:prSet/>
      <dgm:spPr/>
      <dgm:t>
        <a:bodyPr/>
        <a:lstStyle/>
        <a:p>
          <a:endParaRPr lang="es-MX"/>
        </a:p>
      </dgm:t>
    </dgm:pt>
    <dgm:pt modelId="{358B040D-83B5-4C9D-8BEC-E6B23CE33016}">
      <dgm:prSet phldrT="[Texto]"/>
      <dgm:spPr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es-ES_tradnl" dirty="0" smtClean="0">
              <a:latin typeface="Palatino Linotype"/>
              <a:cs typeface="Palatino Linotype"/>
            </a:rPr>
            <a:t>Publicación de la Ley General de Archivos en el Diario Oficial de la Federación </a:t>
          </a:r>
          <a:endParaRPr lang="es-MX" dirty="0"/>
        </a:p>
      </dgm:t>
    </dgm:pt>
    <dgm:pt modelId="{0DAA5A8A-B5D3-4DD2-BA8B-EFADFE25181E}" type="parTrans" cxnId="{C0EC039A-3543-414B-A950-5CDAAE50B0DA}">
      <dgm:prSet/>
      <dgm:spPr/>
      <dgm:t>
        <a:bodyPr/>
        <a:lstStyle/>
        <a:p>
          <a:endParaRPr lang="es-MX"/>
        </a:p>
      </dgm:t>
    </dgm:pt>
    <dgm:pt modelId="{90255A9E-CEDF-45C1-9D53-A177ED889401}" type="sibTrans" cxnId="{C0EC039A-3543-414B-A950-5CDAAE50B0DA}">
      <dgm:prSet/>
      <dgm:spPr/>
      <dgm:t>
        <a:bodyPr/>
        <a:lstStyle/>
        <a:p>
          <a:endParaRPr lang="es-MX"/>
        </a:p>
      </dgm:t>
    </dgm:pt>
    <dgm:pt modelId="{6405248D-0558-463F-8920-FBE713B8D5F3}" type="pres">
      <dgm:prSet presAssocID="{54BFF11C-9F67-4A1E-AA80-1E474CDCBA3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7F4F602F-A7D3-42BE-9572-F35F5C96C39B}" type="pres">
      <dgm:prSet presAssocID="{C67B6839-D2C8-428A-B376-9B09B51CD954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C85D87B-19E3-409A-9B63-E4DE6A6D1641}" type="pres">
      <dgm:prSet presAssocID="{C67B6839-D2C8-428A-B376-9B09B51CD954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C34FDF-2F9A-4F6C-91E6-D5DC6515DBE4}" type="pres">
      <dgm:prSet presAssocID="{329DE817-00C7-4B18-AF0D-3E1C76B292DA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E1687A6-0F72-48D8-9324-130032275009}" type="pres">
      <dgm:prSet presAssocID="{329DE817-00C7-4B18-AF0D-3E1C76B292DA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02E0EE3-7027-402B-8A13-9D32EA990D37}" type="pres">
      <dgm:prSet presAssocID="{62D1B398-71CD-4F91-AD42-9AC83BB757C6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84404F4-B407-4506-BBE5-E2E62F2305C1}" type="pres">
      <dgm:prSet presAssocID="{62D1B398-71CD-4F91-AD42-9AC83BB757C6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0DF911F-A6E4-3246-9180-3F49ECA5A493}" type="presOf" srcId="{91523F9F-3881-466D-9C73-D38293AEFDBE}" destId="{DE1687A6-0F72-48D8-9324-130032275009}" srcOrd="0" destOrd="0" presId="urn:microsoft.com/office/officeart/2009/3/layout/IncreasingArrowsProcess"/>
    <dgm:cxn modelId="{D7168305-8A60-44CE-9ED9-4AA81940BB56}" srcId="{C67B6839-D2C8-428A-B376-9B09B51CD954}" destId="{B44B4484-5171-40EE-93D0-5AFCBA71D2E2}" srcOrd="0" destOrd="0" parTransId="{568CB915-E1A4-4188-80D1-95DA8CA49C90}" sibTransId="{3EC42015-3DBF-4A29-A15D-AD7091249452}"/>
    <dgm:cxn modelId="{3B23CD3C-6D5D-0E42-83B6-9F08B86C2FC7}" type="presOf" srcId="{C67B6839-D2C8-428A-B376-9B09B51CD954}" destId="{7F4F602F-A7D3-42BE-9572-F35F5C96C39B}" srcOrd="0" destOrd="0" presId="urn:microsoft.com/office/officeart/2009/3/layout/IncreasingArrowsProcess"/>
    <dgm:cxn modelId="{9361E9E7-AF86-4631-A88F-8BFB0AF0A1A0}" srcId="{329DE817-00C7-4B18-AF0D-3E1C76B292DA}" destId="{91523F9F-3881-466D-9C73-D38293AEFDBE}" srcOrd="0" destOrd="0" parTransId="{953C7178-F651-425E-9441-7E8A6786971D}" sibTransId="{2EEAA419-ECE0-4760-97D6-2C368111E2D8}"/>
    <dgm:cxn modelId="{09EBE880-8B24-B044-9BF9-21F98523B9F3}" type="presOf" srcId="{B44B4484-5171-40EE-93D0-5AFCBA71D2E2}" destId="{8C85D87B-19E3-409A-9B63-E4DE6A6D1641}" srcOrd="0" destOrd="0" presId="urn:microsoft.com/office/officeart/2009/3/layout/IncreasingArrowsProcess"/>
    <dgm:cxn modelId="{D8DD5804-0B37-46AE-953A-C675E0C62343}" srcId="{54BFF11C-9F67-4A1E-AA80-1E474CDCBA31}" destId="{62D1B398-71CD-4F91-AD42-9AC83BB757C6}" srcOrd="2" destOrd="0" parTransId="{C04B1E06-5B8C-45A7-BEE9-E3200882B7A5}" sibTransId="{D8314479-219A-48AC-82C6-13879713D303}"/>
    <dgm:cxn modelId="{066A2B1C-1A8A-4C94-9783-F02123912811}" srcId="{54BFF11C-9F67-4A1E-AA80-1E474CDCBA31}" destId="{329DE817-00C7-4B18-AF0D-3E1C76B292DA}" srcOrd="1" destOrd="0" parTransId="{09625C64-6D51-44D6-A5AD-DD3D89941AF7}" sibTransId="{31F13DF6-A8D6-4C5E-BDC9-A2083BB2FAF7}"/>
    <dgm:cxn modelId="{DADB136C-6519-3747-AA63-7BD7EB712CD2}" type="presOf" srcId="{329DE817-00C7-4B18-AF0D-3E1C76B292DA}" destId="{F8C34FDF-2F9A-4F6C-91E6-D5DC6515DBE4}" srcOrd="0" destOrd="0" presId="urn:microsoft.com/office/officeart/2009/3/layout/IncreasingArrowsProcess"/>
    <dgm:cxn modelId="{0AA302E4-AA9E-47AD-8BCA-EFCE20102BA6}" srcId="{54BFF11C-9F67-4A1E-AA80-1E474CDCBA31}" destId="{C67B6839-D2C8-428A-B376-9B09B51CD954}" srcOrd="0" destOrd="0" parTransId="{D91216BA-E7E6-4705-A590-995E2A073300}" sibTransId="{EAC0F06A-4403-4644-B1F9-0A4FA662CDF3}"/>
    <dgm:cxn modelId="{450BA833-B369-CC43-B444-CBDE3C1763D1}" type="presOf" srcId="{62D1B398-71CD-4F91-AD42-9AC83BB757C6}" destId="{502E0EE3-7027-402B-8A13-9D32EA990D37}" srcOrd="0" destOrd="0" presId="urn:microsoft.com/office/officeart/2009/3/layout/IncreasingArrowsProcess"/>
    <dgm:cxn modelId="{5E50B6DB-9566-C840-8960-0653C64BE838}" type="presOf" srcId="{358B040D-83B5-4C9D-8BEC-E6B23CE33016}" destId="{884404F4-B407-4506-BBE5-E2E62F2305C1}" srcOrd="0" destOrd="0" presId="urn:microsoft.com/office/officeart/2009/3/layout/IncreasingArrowsProcess"/>
    <dgm:cxn modelId="{C0EC039A-3543-414B-A950-5CDAAE50B0DA}" srcId="{62D1B398-71CD-4F91-AD42-9AC83BB757C6}" destId="{358B040D-83B5-4C9D-8BEC-E6B23CE33016}" srcOrd="0" destOrd="0" parTransId="{0DAA5A8A-B5D3-4DD2-BA8B-EFADFE25181E}" sibTransId="{90255A9E-CEDF-45C1-9D53-A177ED889401}"/>
    <dgm:cxn modelId="{C94A53DB-34E7-354E-B5D3-F17E2AB4F855}" type="presOf" srcId="{54BFF11C-9F67-4A1E-AA80-1E474CDCBA31}" destId="{6405248D-0558-463F-8920-FBE713B8D5F3}" srcOrd="0" destOrd="0" presId="urn:microsoft.com/office/officeart/2009/3/layout/IncreasingArrowsProcess"/>
    <dgm:cxn modelId="{93E33266-3E12-CF4C-B5C9-05D52FFABF23}" type="presParOf" srcId="{6405248D-0558-463F-8920-FBE713B8D5F3}" destId="{7F4F602F-A7D3-42BE-9572-F35F5C96C39B}" srcOrd="0" destOrd="0" presId="urn:microsoft.com/office/officeart/2009/3/layout/IncreasingArrowsProcess"/>
    <dgm:cxn modelId="{5BB4A6D8-758A-634F-BD2F-23AD0902CBDE}" type="presParOf" srcId="{6405248D-0558-463F-8920-FBE713B8D5F3}" destId="{8C85D87B-19E3-409A-9B63-E4DE6A6D1641}" srcOrd="1" destOrd="0" presId="urn:microsoft.com/office/officeart/2009/3/layout/IncreasingArrowsProcess"/>
    <dgm:cxn modelId="{44CA785E-0FCA-2845-A5FF-0DFA7EC86EDF}" type="presParOf" srcId="{6405248D-0558-463F-8920-FBE713B8D5F3}" destId="{F8C34FDF-2F9A-4F6C-91E6-D5DC6515DBE4}" srcOrd="2" destOrd="0" presId="urn:microsoft.com/office/officeart/2009/3/layout/IncreasingArrowsProcess"/>
    <dgm:cxn modelId="{EBFE03ED-ABFA-4342-8B26-036874FEE71F}" type="presParOf" srcId="{6405248D-0558-463F-8920-FBE713B8D5F3}" destId="{DE1687A6-0F72-48D8-9324-130032275009}" srcOrd="3" destOrd="0" presId="urn:microsoft.com/office/officeart/2009/3/layout/IncreasingArrowsProcess"/>
    <dgm:cxn modelId="{7BA1A977-4D01-A04D-A9A6-8DE9C2679CC4}" type="presParOf" srcId="{6405248D-0558-463F-8920-FBE713B8D5F3}" destId="{502E0EE3-7027-402B-8A13-9D32EA990D37}" srcOrd="4" destOrd="0" presId="urn:microsoft.com/office/officeart/2009/3/layout/IncreasingArrowsProcess"/>
    <dgm:cxn modelId="{324B0DC6-3E30-144B-955D-4F9E203250DD}" type="presParOf" srcId="{6405248D-0558-463F-8920-FBE713B8D5F3}" destId="{884404F4-B407-4506-BBE5-E2E62F2305C1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327323-7019-2945-83F6-B6847592B274}" type="doc">
      <dgm:prSet loTypeId="urn:microsoft.com/office/officeart/2005/8/layout/radial6" loCatId="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C588F0D3-C2F5-D246-AEBA-118E71F6B1E4}">
      <dgm:prSet phldrT="[Texto]" custT="1"/>
      <dgm:spPr/>
      <dgm:t>
        <a:bodyPr/>
        <a:lstStyle/>
        <a:p>
          <a:r>
            <a:rPr lang="es-MX" sz="1600" b="1" i="0" dirty="0" smtClean="0">
              <a:solidFill>
                <a:schemeClr val="accent6">
                  <a:lumMod val="50000"/>
                </a:schemeClr>
              </a:solidFill>
              <a:latin typeface="Palatino Linotype"/>
              <a:cs typeface="Palatino Linotype"/>
            </a:rPr>
            <a:t>Principios</a:t>
          </a:r>
          <a:endParaRPr lang="es-ES" sz="1600" b="1" i="0" dirty="0">
            <a:solidFill>
              <a:schemeClr val="accent6">
                <a:lumMod val="50000"/>
              </a:schemeClr>
            </a:solidFill>
            <a:latin typeface="Palatino Linotype"/>
            <a:cs typeface="Palatino Linotype"/>
          </a:endParaRPr>
        </a:p>
      </dgm:t>
    </dgm:pt>
    <dgm:pt modelId="{D58AD71F-69F0-3047-969E-74CA74EBB682}" type="parTrans" cxnId="{C52F75A1-3A0A-5D48-8070-15484A27B091}">
      <dgm:prSet/>
      <dgm:spPr/>
      <dgm:t>
        <a:bodyPr/>
        <a:lstStyle/>
        <a:p>
          <a:endParaRPr lang="es-ES"/>
        </a:p>
      </dgm:t>
    </dgm:pt>
    <dgm:pt modelId="{1BBF3071-60C8-C14F-BD4D-414A94BF22D9}" type="sibTrans" cxnId="{C52F75A1-3A0A-5D48-8070-15484A27B091}">
      <dgm:prSet/>
      <dgm:spPr/>
      <dgm:t>
        <a:bodyPr/>
        <a:lstStyle/>
        <a:p>
          <a:endParaRPr lang="es-ES"/>
        </a:p>
      </dgm:t>
    </dgm:pt>
    <dgm:pt modelId="{BFF7771F-DE8A-D440-BAC5-9ACCD4423031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MX" sz="1050" b="1" i="0" dirty="0" smtClean="0">
              <a:solidFill>
                <a:schemeClr val="accent6">
                  <a:lumMod val="75000"/>
                </a:schemeClr>
              </a:solidFill>
              <a:latin typeface="Palatino Linotype"/>
              <a:cs typeface="Palatino Linotype"/>
            </a:rPr>
            <a:t>Conservación</a:t>
          </a:r>
          <a:endParaRPr lang="es-ES" sz="1050" b="1" i="0" dirty="0">
            <a:solidFill>
              <a:schemeClr val="accent6">
                <a:lumMod val="75000"/>
              </a:schemeClr>
            </a:solidFill>
            <a:latin typeface="Palatino Linotype"/>
            <a:cs typeface="Palatino Linotype"/>
          </a:endParaRPr>
        </a:p>
      </dgm:t>
    </dgm:pt>
    <dgm:pt modelId="{354F3179-1FDA-1446-8C39-5D9ED1877A74}" type="parTrans" cxnId="{449F21FD-6FC0-DC4A-8C4B-44F2332A986F}">
      <dgm:prSet/>
      <dgm:spPr/>
      <dgm:t>
        <a:bodyPr/>
        <a:lstStyle/>
        <a:p>
          <a:endParaRPr lang="es-ES"/>
        </a:p>
      </dgm:t>
    </dgm:pt>
    <dgm:pt modelId="{7B217AE4-57D6-9D4A-B2C3-E0D57CE3CFC1}" type="sibTrans" cxnId="{449F21FD-6FC0-DC4A-8C4B-44F2332A986F}">
      <dgm:prSet/>
      <dgm:spPr/>
      <dgm:t>
        <a:bodyPr/>
        <a:lstStyle/>
        <a:p>
          <a:endParaRPr lang="es-ES"/>
        </a:p>
      </dgm:t>
    </dgm:pt>
    <dgm:pt modelId="{DC349122-503C-4C42-A67B-9276F9A2655B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MX" sz="1050" b="1" i="0" dirty="0" smtClean="0">
              <a:solidFill>
                <a:schemeClr val="accent6">
                  <a:lumMod val="75000"/>
                </a:schemeClr>
              </a:solidFill>
              <a:latin typeface="Palatino Linotype"/>
              <a:cs typeface="Palatino Linotype"/>
            </a:rPr>
            <a:t>Procedencia</a:t>
          </a:r>
          <a:endParaRPr lang="es-ES_tradnl" sz="1050" b="1" i="0" dirty="0">
            <a:solidFill>
              <a:schemeClr val="accent6">
                <a:lumMod val="75000"/>
              </a:schemeClr>
            </a:solidFill>
            <a:latin typeface="Palatino Linotype"/>
            <a:cs typeface="Palatino Linotype"/>
          </a:endParaRPr>
        </a:p>
      </dgm:t>
    </dgm:pt>
    <dgm:pt modelId="{C0C1B903-5097-1F4F-8A63-2D4D8BB84F85}" type="parTrans" cxnId="{18BA5D4B-9655-DD44-9E84-D20945EA0CF2}">
      <dgm:prSet/>
      <dgm:spPr/>
      <dgm:t>
        <a:bodyPr/>
        <a:lstStyle/>
        <a:p>
          <a:endParaRPr lang="es-ES"/>
        </a:p>
      </dgm:t>
    </dgm:pt>
    <dgm:pt modelId="{8E573726-DAC6-CD4A-885E-C92B1598A9B0}" type="sibTrans" cxnId="{18BA5D4B-9655-DD44-9E84-D20945EA0CF2}">
      <dgm:prSet/>
      <dgm:spPr/>
      <dgm:t>
        <a:bodyPr/>
        <a:lstStyle/>
        <a:p>
          <a:endParaRPr lang="es-ES"/>
        </a:p>
      </dgm:t>
    </dgm:pt>
    <dgm:pt modelId="{BD58901E-76AA-4E46-83AC-7C6E6394CEDA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MX" sz="1050" b="1" i="0" dirty="0" smtClean="0">
              <a:solidFill>
                <a:schemeClr val="accent6">
                  <a:lumMod val="75000"/>
                </a:schemeClr>
              </a:solidFill>
              <a:latin typeface="Palatino Linotype"/>
              <a:cs typeface="Palatino Linotype"/>
            </a:rPr>
            <a:t>Integridad</a:t>
          </a:r>
          <a:endParaRPr lang="es-ES_tradnl" sz="1050" b="1" i="0" dirty="0">
            <a:solidFill>
              <a:schemeClr val="accent6">
                <a:lumMod val="75000"/>
              </a:schemeClr>
            </a:solidFill>
            <a:latin typeface="Palatino Linotype"/>
            <a:cs typeface="Palatino Linotype"/>
          </a:endParaRPr>
        </a:p>
      </dgm:t>
    </dgm:pt>
    <dgm:pt modelId="{26610AD8-06AE-EC42-BDE8-79EC61B45912}" type="parTrans" cxnId="{421C25BD-2DED-5146-A47F-A7017724AEC0}">
      <dgm:prSet/>
      <dgm:spPr/>
      <dgm:t>
        <a:bodyPr/>
        <a:lstStyle/>
        <a:p>
          <a:endParaRPr lang="es-ES"/>
        </a:p>
      </dgm:t>
    </dgm:pt>
    <dgm:pt modelId="{A1234458-02EB-E94D-93F8-23B0B9B0AB17}" type="sibTrans" cxnId="{421C25BD-2DED-5146-A47F-A7017724AEC0}">
      <dgm:prSet/>
      <dgm:spPr/>
      <dgm:t>
        <a:bodyPr/>
        <a:lstStyle/>
        <a:p>
          <a:endParaRPr lang="es-ES"/>
        </a:p>
      </dgm:t>
    </dgm:pt>
    <dgm:pt modelId="{9F2B8FEB-E18F-BE4A-8439-132FF5D28A9B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MX" sz="1050" b="1" i="0" dirty="0" smtClean="0">
              <a:solidFill>
                <a:schemeClr val="accent6">
                  <a:lumMod val="75000"/>
                </a:schemeClr>
              </a:solidFill>
              <a:latin typeface="Palatino Linotype"/>
              <a:cs typeface="Palatino Linotype"/>
            </a:rPr>
            <a:t>Disponibilidad</a:t>
          </a:r>
          <a:endParaRPr lang="es-ES_tradnl" sz="1050" b="1" i="0" dirty="0">
            <a:solidFill>
              <a:schemeClr val="accent6">
                <a:lumMod val="75000"/>
              </a:schemeClr>
            </a:solidFill>
            <a:latin typeface="Palatino Linotype"/>
            <a:cs typeface="Palatino Linotype"/>
          </a:endParaRPr>
        </a:p>
      </dgm:t>
    </dgm:pt>
    <dgm:pt modelId="{70D0E63C-F02A-D34E-84C7-1741FD894215}" type="parTrans" cxnId="{2E4B68D3-9C2B-174E-8DDB-362CF58178B5}">
      <dgm:prSet/>
      <dgm:spPr/>
      <dgm:t>
        <a:bodyPr/>
        <a:lstStyle/>
        <a:p>
          <a:endParaRPr lang="es-ES"/>
        </a:p>
      </dgm:t>
    </dgm:pt>
    <dgm:pt modelId="{9F6BC3D8-C487-D64F-B380-B181A1BC1D48}" type="sibTrans" cxnId="{2E4B68D3-9C2B-174E-8DDB-362CF58178B5}">
      <dgm:prSet/>
      <dgm:spPr/>
      <dgm:t>
        <a:bodyPr/>
        <a:lstStyle/>
        <a:p>
          <a:endParaRPr lang="es-ES"/>
        </a:p>
      </dgm:t>
    </dgm:pt>
    <dgm:pt modelId="{00593B2F-1D6B-BF4A-80C3-EEA39EEF1B50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MX" sz="1050" b="1" i="0" dirty="0" smtClean="0">
              <a:solidFill>
                <a:schemeClr val="accent6">
                  <a:lumMod val="75000"/>
                </a:schemeClr>
              </a:solidFill>
              <a:latin typeface="Palatino Linotype"/>
              <a:cs typeface="Palatino Linotype"/>
            </a:rPr>
            <a:t>Accesibilidad</a:t>
          </a:r>
          <a:endParaRPr lang="es-ES_tradnl" sz="1050" b="1" i="0" dirty="0">
            <a:solidFill>
              <a:schemeClr val="accent6">
                <a:lumMod val="75000"/>
              </a:schemeClr>
            </a:solidFill>
            <a:latin typeface="Palatino Linotype"/>
            <a:cs typeface="Palatino Linotype"/>
          </a:endParaRPr>
        </a:p>
      </dgm:t>
    </dgm:pt>
    <dgm:pt modelId="{FACFB6CD-561C-EC40-A7E2-7792476BAA4F}" type="parTrans" cxnId="{3E544C06-EC7A-CB4A-B35C-5B3C4C34DBB0}">
      <dgm:prSet/>
      <dgm:spPr/>
      <dgm:t>
        <a:bodyPr/>
        <a:lstStyle/>
        <a:p>
          <a:endParaRPr lang="es-ES"/>
        </a:p>
      </dgm:t>
    </dgm:pt>
    <dgm:pt modelId="{DE21DD14-03AC-3C4A-AF3E-DC0EEB9B7225}" type="sibTrans" cxnId="{3E544C06-EC7A-CB4A-B35C-5B3C4C34DBB0}">
      <dgm:prSet/>
      <dgm:spPr/>
      <dgm:t>
        <a:bodyPr/>
        <a:lstStyle/>
        <a:p>
          <a:endParaRPr lang="es-ES"/>
        </a:p>
      </dgm:t>
    </dgm:pt>
    <dgm:pt modelId="{89203134-AAC2-3B4F-9E69-D837C1C1E993}" type="pres">
      <dgm:prSet presAssocID="{0F327323-7019-2945-83F6-B6847592B27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F05FF18-2E89-3B4A-BFAC-6B2411621DE9}" type="pres">
      <dgm:prSet presAssocID="{C588F0D3-C2F5-D246-AEBA-118E71F6B1E4}" presName="centerShape" presStyleLbl="node0" presStyleIdx="0" presStyleCnt="1"/>
      <dgm:spPr/>
      <dgm:t>
        <a:bodyPr/>
        <a:lstStyle/>
        <a:p>
          <a:endParaRPr lang="es-MX"/>
        </a:p>
      </dgm:t>
    </dgm:pt>
    <dgm:pt modelId="{46EB141B-6A5B-AC43-AF85-C1F7792FD707}" type="pres">
      <dgm:prSet presAssocID="{BFF7771F-DE8A-D440-BAC5-9ACCD4423031}" presName="node" presStyleLbl="node1" presStyleIdx="0" presStyleCnt="5" custScaleX="1064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68DA4C4-773A-0644-8FF4-0E9926C3442C}" type="pres">
      <dgm:prSet presAssocID="{BFF7771F-DE8A-D440-BAC5-9ACCD4423031}" presName="dummy" presStyleCnt="0"/>
      <dgm:spPr/>
    </dgm:pt>
    <dgm:pt modelId="{2BA82E58-EB74-A940-9C49-4623AFFBDCD9}" type="pres">
      <dgm:prSet presAssocID="{7B217AE4-57D6-9D4A-B2C3-E0D57CE3CFC1}" presName="sibTrans" presStyleLbl="sibTrans2D1" presStyleIdx="0" presStyleCnt="5"/>
      <dgm:spPr/>
      <dgm:t>
        <a:bodyPr/>
        <a:lstStyle/>
        <a:p>
          <a:endParaRPr lang="es-MX"/>
        </a:p>
      </dgm:t>
    </dgm:pt>
    <dgm:pt modelId="{F6ED4FA5-A972-9E43-9A3B-9EE4C1A3F30A}" type="pres">
      <dgm:prSet presAssocID="{DC349122-503C-4C42-A67B-9276F9A2655B}" presName="node" presStyleLbl="node1" presStyleIdx="1" presStyleCnt="5" custScaleX="11779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CF79E35-6597-734A-9B2B-2209C098C221}" type="pres">
      <dgm:prSet presAssocID="{DC349122-503C-4C42-A67B-9276F9A2655B}" presName="dummy" presStyleCnt="0"/>
      <dgm:spPr/>
    </dgm:pt>
    <dgm:pt modelId="{B208E3BE-ADBC-0B44-BA2A-6EFD92C5866D}" type="pres">
      <dgm:prSet presAssocID="{8E573726-DAC6-CD4A-885E-C92B1598A9B0}" presName="sibTrans" presStyleLbl="sibTrans2D1" presStyleIdx="1" presStyleCnt="5"/>
      <dgm:spPr/>
      <dgm:t>
        <a:bodyPr/>
        <a:lstStyle/>
        <a:p>
          <a:endParaRPr lang="es-MX"/>
        </a:p>
      </dgm:t>
    </dgm:pt>
    <dgm:pt modelId="{B54747E0-11F1-DB44-9A31-EA7F579B19C6}" type="pres">
      <dgm:prSet presAssocID="{BD58901E-76AA-4E46-83AC-7C6E6394CEDA}" presName="node" presStyleLbl="node1" presStyleIdx="2" presStyleCnt="5" custScaleX="12486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851C4A4-2769-9F42-8ED0-9DFE4F8896A0}" type="pres">
      <dgm:prSet presAssocID="{BD58901E-76AA-4E46-83AC-7C6E6394CEDA}" presName="dummy" presStyleCnt="0"/>
      <dgm:spPr/>
    </dgm:pt>
    <dgm:pt modelId="{90373197-E46D-B040-BAAD-0BF467D16183}" type="pres">
      <dgm:prSet presAssocID="{A1234458-02EB-E94D-93F8-23B0B9B0AB17}" presName="sibTrans" presStyleLbl="sibTrans2D1" presStyleIdx="2" presStyleCnt="5"/>
      <dgm:spPr/>
      <dgm:t>
        <a:bodyPr/>
        <a:lstStyle/>
        <a:p>
          <a:endParaRPr lang="es-MX"/>
        </a:p>
      </dgm:t>
    </dgm:pt>
    <dgm:pt modelId="{41557AC1-EF26-5E49-926B-672013274702}" type="pres">
      <dgm:prSet presAssocID="{9F2B8FEB-E18F-BE4A-8439-132FF5D28A9B}" presName="node" presStyleLbl="node1" presStyleIdx="3" presStyleCnt="5" custScaleX="13742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CE5B5F1-411E-184D-8E9D-5CE8C2085E83}" type="pres">
      <dgm:prSet presAssocID="{9F2B8FEB-E18F-BE4A-8439-132FF5D28A9B}" presName="dummy" presStyleCnt="0"/>
      <dgm:spPr/>
    </dgm:pt>
    <dgm:pt modelId="{52B6607A-4372-9948-ADBC-765749E0D5AF}" type="pres">
      <dgm:prSet presAssocID="{9F6BC3D8-C487-D64F-B380-B181A1BC1D48}" presName="sibTrans" presStyleLbl="sibTrans2D1" presStyleIdx="3" presStyleCnt="5"/>
      <dgm:spPr/>
      <dgm:t>
        <a:bodyPr/>
        <a:lstStyle/>
        <a:p>
          <a:endParaRPr lang="es-MX"/>
        </a:p>
      </dgm:t>
    </dgm:pt>
    <dgm:pt modelId="{DCF62524-820C-E242-8178-3206F18DD437}" type="pres">
      <dgm:prSet presAssocID="{00593B2F-1D6B-BF4A-80C3-EEA39EEF1B50}" presName="node" presStyleLbl="node1" presStyleIdx="4" presStyleCnt="5" custScaleX="12091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9E1C613-D0D4-F540-B880-98966BD69AF0}" type="pres">
      <dgm:prSet presAssocID="{00593B2F-1D6B-BF4A-80C3-EEA39EEF1B50}" presName="dummy" presStyleCnt="0"/>
      <dgm:spPr/>
    </dgm:pt>
    <dgm:pt modelId="{778B74C7-FC35-FF4F-A608-4F2C4539570B}" type="pres">
      <dgm:prSet presAssocID="{DE21DD14-03AC-3C4A-AF3E-DC0EEB9B7225}" presName="sibTrans" presStyleLbl="sibTrans2D1" presStyleIdx="4" presStyleCnt="5"/>
      <dgm:spPr/>
      <dgm:t>
        <a:bodyPr/>
        <a:lstStyle/>
        <a:p>
          <a:endParaRPr lang="es-MX"/>
        </a:p>
      </dgm:t>
    </dgm:pt>
  </dgm:ptLst>
  <dgm:cxnLst>
    <dgm:cxn modelId="{421C25BD-2DED-5146-A47F-A7017724AEC0}" srcId="{C588F0D3-C2F5-D246-AEBA-118E71F6B1E4}" destId="{BD58901E-76AA-4E46-83AC-7C6E6394CEDA}" srcOrd="2" destOrd="0" parTransId="{26610AD8-06AE-EC42-BDE8-79EC61B45912}" sibTransId="{A1234458-02EB-E94D-93F8-23B0B9B0AB17}"/>
    <dgm:cxn modelId="{10230703-A46F-4DF1-95C9-F2F9EB8417D8}" type="presOf" srcId="{C588F0D3-C2F5-D246-AEBA-118E71F6B1E4}" destId="{3F05FF18-2E89-3B4A-BFAC-6B2411621DE9}" srcOrd="0" destOrd="0" presId="urn:microsoft.com/office/officeart/2005/8/layout/radial6"/>
    <dgm:cxn modelId="{C52F75A1-3A0A-5D48-8070-15484A27B091}" srcId="{0F327323-7019-2945-83F6-B6847592B274}" destId="{C588F0D3-C2F5-D246-AEBA-118E71F6B1E4}" srcOrd="0" destOrd="0" parTransId="{D58AD71F-69F0-3047-969E-74CA74EBB682}" sibTransId="{1BBF3071-60C8-C14F-BD4D-414A94BF22D9}"/>
    <dgm:cxn modelId="{CABCE780-CA9B-44A9-9785-B5CB881621F9}" type="presOf" srcId="{DE21DD14-03AC-3C4A-AF3E-DC0EEB9B7225}" destId="{778B74C7-FC35-FF4F-A608-4F2C4539570B}" srcOrd="0" destOrd="0" presId="urn:microsoft.com/office/officeart/2005/8/layout/radial6"/>
    <dgm:cxn modelId="{7A3E2982-E313-4085-AFFD-016334748390}" type="presOf" srcId="{8E573726-DAC6-CD4A-885E-C92B1598A9B0}" destId="{B208E3BE-ADBC-0B44-BA2A-6EFD92C5866D}" srcOrd="0" destOrd="0" presId="urn:microsoft.com/office/officeart/2005/8/layout/radial6"/>
    <dgm:cxn modelId="{18BA5D4B-9655-DD44-9E84-D20945EA0CF2}" srcId="{C588F0D3-C2F5-D246-AEBA-118E71F6B1E4}" destId="{DC349122-503C-4C42-A67B-9276F9A2655B}" srcOrd="1" destOrd="0" parTransId="{C0C1B903-5097-1F4F-8A63-2D4D8BB84F85}" sibTransId="{8E573726-DAC6-CD4A-885E-C92B1598A9B0}"/>
    <dgm:cxn modelId="{3C5DD64C-A16E-4350-98DE-5A8F8C3DE956}" type="presOf" srcId="{9F6BC3D8-C487-D64F-B380-B181A1BC1D48}" destId="{52B6607A-4372-9948-ADBC-765749E0D5AF}" srcOrd="0" destOrd="0" presId="urn:microsoft.com/office/officeart/2005/8/layout/radial6"/>
    <dgm:cxn modelId="{9CD68C2D-1E08-4AF2-9C8C-65D613CA8F19}" type="presOf" srcId="{0F327323-7019-2945-83F6-B6847592B274}" destId="{89203134-AAC2-3B4F-9E69-D837C1C1E993}" srcOrd="0" destOrd="0" presId="urn:microsoft.com/office/officeart/2005/8/layout/radial6"/>
    <dgm:cxn modelId="{730E9036-5562-43C4-9F0B-D46D56FF0F8F}" type="presOf" srcId="{BD58901E-76AA-4E46-83AC-7C6E6394CEDA}" destId="{B54747E0-11F1-DB44-9A31-EA7F579B19C6}" srcOrd="0" destOrd="0" presId="urn:microsoft.com/office/officeart/2005/8/layout/radial6"/>
    <dgm:cxn modelId="{449F21FD-6FC0-DC4A-8C4B-44F2332A986F}" srcId="{C588F0D3-C2F5-D246-AEBA-118E71F6B1E4}" destId="{BFF7771F-DE8A-D440-BAC5-9ACCD4423031}" srcOrd="0" destOrd="0" parTransId="{354F3179-1FDA-1446-8C39-5D9ED1877A74}" sibTransId="{7B217AE4-57D6-9D4A-B2C3-E0D57CE3CFC1}"/>
    <dgm:cxn modelId="{282CA414-4030-478B-B803-2190413B3CC8}" type="presOf" srcId="{7B217AE4-57D6-9D4A-B2C3-E0D57CE3CFC1}" destId="{2BA82E58-EB74-A940-9C49-4623AFFBDCD9}" srcOrd="0" destOrd="0" presId="urn:microsoft.com/office/officeart/2005/8/layout/radial6"/>
    <dgm:cxn modelId="{2E4B68D3-9C2B-174E-8DDB-362CF58178B5}" srcId="{C588F0D3-C2F5-D246-AEBA-118E71F6B1E4}" destId="{9F2B8FEB-E18F-BE4A-8439-132FF5D28A9B}" srcOrd="3" destOrd="0" parTransId="{70D0E63C-F02A-D34E-84C7-1741FD894215}" sibTransId="{9F6BC3D8-C487-D64F-B380-B181A1BC1D48}"/>
    <dgm:cxn modelId="{393EEA5F-42A3-4CD1-AFE2-FD6A6C07FF64}" type="presOf" srcId="{00593B2F-1D6B-BF4A-80C3-EEA39EEF1B50}" destId="{DCF62524-820C-E242-8178-3206F18DD437}" srcOrd="0" destOrd="0" presId="urn:microsoft.com/office/officeart/2005/8/layout/radial6"/>
    <dgm:cxn modelId="{4280730A-0F78-475D-BC7A-3B8B02A257E7}" type="presOf" srcId="{9F2B8FEB-E18F-BE4A-8439-132FF5D28A9B}" destId="{41557AC1-EF26-5E49-926B-672013274702}" srcOrd="0" destOrd="0" presId="urn:microsoft.com/office/officeart/2005/8/layout/radial6"/>
    <dgm:cxn modelId="{C3F56B59-2875-4FA5-85E2-8EBFF04D83FA}" type="presOf" srcId="{A1234458-02EB-E94D-93F8-23B0B9B0AB17}" destId="{90373197-E46D-B040-BAAD-0BF467D16183}" srcOrd="0" destOrd="0" presId="urn:microsoft.com/office/officeart/2005/8/layout/radial6"/>
    <dgm:cxn modelId="{21C61262-8490-43B8-B9F4-73F82B106B55}" type="presOf" srcId="{DC349122-503C-4C42-A67B-9276F9A2655B}" destId="{F6ED4FA5-A972-9E43-9A3B-9EE4C1A3F30A}" srcOrd="0" destOrd="0" presId="urn:microsoft.com/office/officeart/2005/8/layout/radial6"/>
    <dgm:cxn modelId="{3E544C06-EC7A-CB4A-B35C-5B3C4C34DBB0}" srcId="{C588F0D3-C2F5-D246-AEBA-118E71F6B1E4}" destId="{00593B2F-1D6B-BF4A-80C3-EEA39EEF1B50}" srcOrd="4" destOrd="0" parTransId="{FACFB6CD-561C-EC40-A7E2-7792476BAA4F}" sibTransId="{DE21DD14-03AC-3C4A-AF3E-DC0EEB9B7225}"/>
    <dgm:cxn modelId="{B182FFF2-35F4-4C9A-9E37-7C2961B14EF1}" type="presOf" srcId="{BFF7771F-DE8A-D440-BAC5-9ACCD4423031}" destId="{46EB141B-6A5B-AC43-AF85-C1F7792FD707}" srcOrd="0" destOrd="0" presId="urn:microsoft.com/office/officeart/2005/8/layout/radial6"/>
    <dgm:cxn modelId="{C4064169-2A0F-4BA8-9D72-74EEE9C2BD14}" type="presParOf" srcId="{89203134-AAC2-3B4F-9E69-D837C1C1E993}" destId="{3F05FF18-2E89-3B4A-BFAC-6B2411621DE9}" srcOrd="0" destOrd="0" presId="urn:microsoft.com/office/officeart/2005/8/layout/radial6"/>
    <dgm:cxn modelId="{B5C74AB8-2045-4A22-BB17-ED2BCB705DF6}" type="presParOf" srcId="{89203134-AAC2-3B4F-9E69-D837C1C1E993}" destId="{46EB141B-6A5B-AC43-AF85-C1F7792FD707}" srcOrd="1" destOrd="0" presId="urn:microsoft.com/office/officeart/2005/8/layout/radial6"/>
    <dgm:cxn modelId="{D14F3A54-AD52-4071-920A-371C08D18790}" type="presParOf" srcId="{89203134-AAC2-3B4F-9E69-D837C1C1E993}" destId="{168DA4C4-773A-0644-8FF4-0E9926C3442C}" srcOrd="2" destOrd="0" presId="urn:microsoft.com/office/officeart/2005/8/layout/radial6"/>
    <dgm:cxn modelId="{F16402FF-DB4E-426C-9BD2-B5B4C9E6FBC8}" type="presParOf" srcId="{89203134-AAC2-3B4F-9E69-D837C1C1E993}" destId="{2BA82E58-EB74-A940-9C49-4623AFFBDCD9}" srcOrd="3" destOrd="0" presId="urn:microsoft.com/office/officeart/2005/8/layout/radial6"/>
    <dgm:cxn modelId="{737F2A94-9899-45F2-8546-8D6E798D230F}" type="presParOf" srcId="{89203134-AAC2-3B4F-9E69-D837C1C1E993}" destId="{F6ED4FA5-A972-9E43-9A3B-9EE4C1A3F30A}" srcOrd="4" destOrd="0" presId="urn:microsoft.com/office/officeart/2005/8/layout/radial6"/>
    <dgm:cxn modelId="{3DAC84C7-1D6C-4551-A57F-8BD5368B0A70}" type="presParOf" srcId="{89203134-AAC2-3B4F-9E69-D837C1C1E993}" destId="{DCF79E35-6597-734A-9B2B-2209C098C221}" srcOrd="5" destOrd="0" presId="urn:microsoft.com/office/officeart/2005/8/layout/radial6"/>
    <dgm:cxn modelId="{E6B51346-1FF3-4E9E-B3DF-60444BAA042D}" type="presParOf" srcId="{89203134-AAC2-3B4F-9E69-D837C1C1E993}" destId="{B208E3BE-ADBC-0B44-BA2A-6EFD92C5866D}" srcOrd="6" destOrd="0" presId="urn:microsoft.com/office/officeart/2005/8/layout/radial6"/>
    <dgm:cxn modelId="{D4E96A57-DF1D-44CE-ADD8-DD16D3439C56}" type="presParOf" srcId="{89203134-AAC2-3B4F-9E69-D837C1C1E993}" destId="{B54747E0-11F1-DB44-9A31-EA7F579B19C6}" srcOrd="7" destOrd="0" presId="urn:microsoft.com/office/officeart/2005/8/layout/radial6"/>
    <dgm:cxn modelId="{7A64E3E3-0206-4390-B7CD-E8CB424285E5}" type="presParOf" srcId="{89203134-AAC2-3B4F-9E69-D837C1C1E993}" destId="{9851C4A4-2769-9F42-8ED0-9DFE4F8896A0}" srcOrd="8" destOrd="0" presId="urn:microsoft.com/office/officeart/2005/8/layout/radial6"/>
    <dgm:cxn modelId="{FCD73CDB-0709-48FC-A0E2-90467201A7AD}" type="presParOf" srcId="{89203134-AAC2-3B4F-9E69-D837C1C1E993}" destId="{90373197-E46D-B040-BAAD-0BF467D16183}" srcOrd="9" destOrd="0" presId="urn:microsoft.com/office/officeart/2005/8/layout/radial6"/>
    <dgm:cxn modelId="{A4E81804-BEFE-4E29-9DFA-B20DEEF2D51B}" type="presParOf" srcId="{89203134-AAC2-3B4F-9E69-D837C1C1E993}" destId="{41557AC1-EF26-5E49-926B-672013274702}" srcOrd="10" destOrd="0" presId="urn:microsoft.com/office/officeart/2005/8/layout/radial6"/>
    <dgm:cxn modelId="{25AAF850-F85E-4C88-936E-08E7D1025928}" type="presParOf" srcId="{89203134-AAC2-3B4F-9E69-D837C1C1E993}" destId="{ECE5B5F1-411E-184D-8E9D-5CE8C2085E83}" srcOrd="11" destOrd="0" presId="urn:microsoft.com/office/officeart/2005/8/layout/radial6"/>
    <dgm:cxn modelId="{E1484F3F-2BBE-43A0-AE0A-1BEAD362130A}" type="presParOf" srcId="{89203134-AAC2-3B4F-9E69-D837C1C1E993}" destId="{52B6607A-4372-9948-ADBC-765749E0D5AF}" srcOrd="12" destOrd="0" presId="urn:microsoft.com/office/officeart/2005/8/layout/radial6"/>
    <dgm:cxn modelId="{DC4DEFF0-3DCB-462A-9619-54DF891D56CF}" type="presParOf" srcId="{89203134-AAC2-3B4F-9E69-D837C1C1E993}" destId="{DCF62524-820C-E242-8178-3206F18DD437}" srcOrd="13" destOrd="0" presId="urn:microsoft.com/office/officeart/2005/8/layout/radial6"/>
    <dgm:cxn modelId="{365822DB-B674-4789-A271-54156A254F93}" type="presParOf" srcId="{89203134-AAC2-3B4F-9E69-D837C1C1E993}" destId="{89E1C613-D0D4-F540-B880-98966BD69AF0}" srcOrd="14" destOrd="0" presId="urn:microsoft.com/office/officeart/2005/8/layout/radial6"/>
    <dgm:cxn modelId="{E56AA5CD-2B80-4DAA-8970-E20D6AB1A564}" type="presParOf" srcId="{89203134-AAC2-3B4F-9E69-D837C1C1E993}" destId="{778B74C7-FC35-FF4F-A608-4F2C4539570B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BFF11C-9F67-4A1E-AA80-1E474CDCBA31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C67B6839-D2C8-428A-B376-9B09B51CD954}">
      <dgm:prSet phldrT="[Tex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_tradnl" dirty="0" smtClean="0">
              <a:latin typeface="Palatino Linotype"/>
              <a:cs typeface="Palatino Linotype"/>
            </a:rPr>
            <a:t>Para entrar en vigor </a:t>
          </a:r>
          <a:endParaRPr lang="es-MX" dirty="0"/>
        </a:p>
      </dgm:t>
    </dgm:pt>
    <dgm:pt modelId="{D91216BA-E7E6-4705-A590-995E2A073300}" type="parTrans" cxnId="{0AA302E4-AA9E-47AD-8BCA-EFCE20102BA6}">
      <dgm:prSet/>
      <dgm:spPr/>
      <dgm:t>
        <a:bodyPr/>
        <a:lstStyle/>
        <a:p>
          <a:endParaRPr lang="es-MX"/>
        </a:p>
      </dgm:t>
    </dgm:pt>
    <dgm:pt modelId="{EAC0F06A-4403-4644-B1F9-0A4FA662CDF3}" type="sibTrans" cxnId="{0AA302E4-AA9E-47AD-8BCA-EFCE20102BA6}">
      <dgm:prSet/>
      <dgm:spPr/>
      <dgm:t>
        <a:bodyPr/>
        <a:lstStyle/>
        <a:p>
          <a:endParaRPr lang="es-MX"/>
        </a:p>
      </dgm:t>
    </dgm:pt>
    <dgm:pt modelId="{B44B4484-5171-40EE-93D0-5AFCBA71D2E2}">
      <dgm:prSet phldrT="[Texto]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es-ES_tradnl" dirty="0" smtClean="0">
              <a:latin typeface="Palatino Linotype"/>
              <a:cs typeface="Palatino Linotype"/>
            </a:rPr>
            <a:t>Un año a partir de su publicación en el Diario Oficial de la Federación </a:t>
          </a:r>
          <a:endParaRPr lang="es-MX" dirty="0"/>
        </a:p>
      </dgm:t>
    </dgm:pt>
    <dgm:pt modelId="{568CB915-E1A4-4188-80D1-95DA8CA49C90}" type="parTrans" cxnId="{D7168305-8A60-44CE-9ED9-4AA81940BB56}">
      <dgm:prSet/>
      <dgm:spPr/>
      <dgm:t>
        <a:bodyPr/>
        <a:lstStyle/>
        <a:p>
          <a:endParaRPr lang="es-MX"/>
        </a:p>
      </dgm:t>
    </dgm:pt>
    <dgm:pt modelId="{3EC42015-3DBF-4A29-A15D-AD7091249452}" type="sibTrans" cxnId="{D7168305-8A60-44CE-9ED9-4AA81940BB56}">
      <dgm:prSet/>
      <dgm:spPr/>
      <dgm:t>
        <a:bodyPr/>
        <a:lstStyle/>
        <a:p>
          <a:endParaRPr lang="es-MX"/>
        </a:p>
      </dgm:t>
    </dgm:pt>
    <dgm:pt modelId="{329DE817-00C7-4B18-AF0D-3E1C76B292DA}">
      <dgm:prSet phldrT="[Texto]"/>
      <dgm:spPr>
        <a:solidFill>
          <a:srgbClr val="7030A0"/>
        </a:solidFill>
      </dgm:spPr>
      <dgm:t>
        <a:bodyPr/>
        <a:lstStyle/>
        <a:p>
          <a:r>
            <a:rPr lang="es-ES_tradnl" dirty="0" smtClean="0">
              <a:latin typeface="Palatino Linotype"/>
              <a:cs typeface="Palatino Linotype"/>
            </a:rPr>
            <a:t>Para que los estados armonicen sus leyes</a:t>
          </a:r>
          <a:endParaRPr lang="es-MX" dirty="0"/>
        </a:p>
      </dgm:t>
    </dgm:pt>
    <dgm:pt modelId="{09625C64-6D51-44D6-A5AD-DD3D89941AF7}" type="parTrans" cxnId="{066A2B1C-1A8A-4C94-9783-F02123912811}">
      <dgm:prSet/>
      <dgm:spPr/>
      <dgm:t>
        <a:bodyPr/>
        <a:lstStyle/>
        <a:p>
          <a:endParaRPr lang="es-MX"/>
        </a:p>
      </dgm:t>
    </dgm:pt>
    <dgm:pt modelId="{31F13DF6-A8D6-4C5E-BDC9-A2083BB2FAF7}" type="sibTrans" cxnId="{066A2B1C-1A8A-4C94-9783-F02123912811}">
      <dgm:prSet/>
      <dgm:spPr/>
      <dgm:t>
        <a:bodyPr/>
        <a:lstStyle/>
        <a:p>
          <a:endParaRPr lang="es-MX"/>
        </a:p>
      </dgm:t>
    </dgm:pt>
    <dgm:pt modelId="{91523F9F-3881-466D-9C73-D38293AEFDBE}">
      <dgm:prSet phldrT="[Texto]"/>
      <dgm:spPr>
        <a:ln>
          <a:solidFill>
            <a:srgbClr val="7030A0"/>
          </a:solidFill>
        </a:ln>
      </dgm:spPr>
      <dgm:t>
        <a:bodyPr/>
        <a:lstStyle/>
        <a:p>
          <a:pPr algn="ctr"/>
          <a:r>
            <a:rPr lang="es-ES_tradnl" dirty="0" smtClean="0">
              <a:latin typeface="Palatino Linotype"/>
              <a:cs typeface="Palatino Linotype"/>
            </a:rPr>
            <a:t>Un año a partir de su entrada en vigor</a:t>
          </a:r>
          <a:endParaRPr lang="es-MX" dirty="0"/>
        </a:p>
      </dgm:t>
    </dgm:pt>
    <dgm:pt modelId="{953C7178-F651-425E-9441-7E8A6786971D}" type="parTrans" cxnId="{9361E9E7-AF86-4631-A88F-8BFB0AF0A1A0}">
      <dgm:prSet/>
      <dgm:spPr/>
      <dgm:t>
        <a:bodyPr/>
        <a:lstStyle/>
        <a:p>
          <a:endParaRPr lang="es-MX"/>
        </a:p>
      </dgm:t>
    </dgm:pt>
    <dgm:pt modelId="{2EEAA419-ECE0-4760-97D6-2C368111E2D8}" type="sibTrans" cxnId="{9361E9E7-AF86-4631-A88F-8BFB0AF0A1A0}">
      <dgm:prSet/>
      <dgm:spPr/>
      <dgm:t>
        <a:bodyPr/>
        <a:lstStyle/>
        <a:p>
          <a:endParaRPr lang="es-MX"/>
        </a:p>
      </dgm:t>
    </dgm:pt>
    <dgm:pt modelId="{62D1B398-71CD-4F91-AD42-9AC83BB757C6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MX" dirty="0" smtClean="0"/>
            <a:t>Para instalar el SIA</a:t>
          </a:r>
          <a:endParaRPr lang="es-MX" dirty="0"/>
        </a:p>
      </dgm:t>
    </dgm:pt>
    <dgm:pt modelId="{C04B1E06-5B8C-45A7-BEE9-E3200882B7A5}" type="parTrans" cxnId="{D8DD5804-0B37-46AE-953A-C675E0C62343}">
      <dgm:prSet/>
      <dgm:spPr/>
      <dgm:t>
        <a:bodyPr/>
        <a:lstStyle/>
        <a:p>
          <a:endParaRPr lang="es-MX"/>
        </a:p>
      </dgm:t>
    </dgm:pt>
    <dgm:pt modelId="{D8314479-219A-48AC-82C6-13879713D303}" type="sibTrans" cxnId="{D8DD5804-0B37-46AE-953A-C675E0C62343}">
      <dgm:prSet/>
      <dgm:spPr/>
      <dgm:t>
        <a:bodyPr/>
        <a:lstStyle/>
        <a:p>
          <a:endParaRPr lang="es-MX"/>
        </a:p>
      </dgm:t>
    </dgm:pt>
    <dgm:pt modelId="{358B040D-83B5-4C9D-8BEC-E6B23CE33016}">
      <dgm:prSet phldrT="[Texto]"/>
      <dgm:spPr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es-ES_tradnl" dirty="0" smtClean="0">
              <a:latin typeface="Palatino Linotype"/>
              <a:cs typeface="Palatino Linotype"/>
            </a:rPr>
            <a:t>Seis meses a partir de su entrada en vigor</a:t>
          </a:r>
          <a:endParaRPr lang="es-MX" dirty="0"/>
        </a:p>
      </dgm:t>
    </dgm:pt>
    <dgm:pt modelId="{0DAA5A8A-B5D3-4DD2-BA8B-EFADFE25181E}" type="parTrans" cxnId="{C0EC039A-3543-414B-A950-5CDAAE50B0DA}">
      <dgm:prSet/>
      <dgm:spPr/>
      <dgm:t>
        <a:bodyPr/>
        <a:lstStyle/>
        <a:p>
          <a:endParaRPr lang="es-MX"/>
        </a:p>
      </dgm:t>
    </dgm:pt>
    <dgm:pt modelId="{90255A9E-CEDF-45C1-9D53-A177ED889401}" type="sibTrans" cxnId="{C0EC039A-3543-414B-A950-5CDAAE50B0DA}">
      <dgm:prSet/>
      <dgm:spPr/>
      <dgm:t>
        <a:bodyPr/>
        <a:lstStyle/>
        <a:p>
          <a:endParaRPr lang="es-MX"/>
        </a:p>
      </dgm:t>
    </dgm:pt>
    <dgm:pt modelId="{6405248D-0558-463F-8920-FBE713B8D5F3}" type="pres">
      <dgm:prSet presAssocID="{54BFF11C-9F67-4A1E-AA80-1E474CDCBA3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7F4F602F-A7D3-42BE-9572-F35F5C96C39B}" type="pres">
      <dgm:prSet presAssocID="{C67B6839-D2C8-428A-B376-9B09B51CD954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C85D87B-19E3-409A-9B63-E4DE6A6D1641}" type="pres">
      <dgm:prSet presAssocID="{C67B6839-D2C8-428A-B376-9B09B51CD954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C34FDF-2F9A-4F6C-91E6-D5DC6515DBE4}" type="pres">
      <dgm:prSet presAssocID="{329DE817-00C7-4B18-AF0D-3E1C76B292DA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E1687A6-0F72-48D8-9324-130032275009}" type="pres">
      <dgm:prSet presAssocID="{329DE817-00C7-4B18-AF0D-3E1C76B292DA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02E0EE3-7027-402B-8A13-9D32EA990D37}" type="pres">
      <dgm:prSet presAssocID="{62D1B398-71CD-4F91-AD42-9AC83BB757C6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84404F4-B407-4506-BBE5-E2E62F2305C1}" type="pres">
      <dgm:prSet presAssocID="{62D1B398-71CD-4F91-AD42-9AC83BB757C6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7168305-8A60-44CE-9ED9-4AA81940BB56}" srcId="{C67B6839-D2C8-428A-B376-9B09B51CD954}" destId="{B44B4484-5171-40EE-93D0-5AFCBA71D2E2}" srcOrd="0" destOrd="0" parTransId="{568CB915-E1A4-4188-80D1-95DA8CA49C90}" sibTransId="{3EC42015-3DBF-4A29-A15D-AD7091249452}"/>
    <dgm:cxn modelId="{9361E9E7-AF86-4631-A88F-8BFB0AF0A1A0}" srcId="{329DE817-00C7-4B18-AF0D-3E1C76B292DA}" destId="{91523F9F-3881-466D-9C73-D38293AEFDBE}" srcOrd="0" destOrd="0" parTransId="{953C7178-F651-425E-9441-7E8A6786971D}" sibTransId="{2EEAA419-ECE0-4760-97D6-2C368111E2D8}"/>
    <dgm:cxn modelId="{93AFC66E-4BA3-844A-B65E-690167B16AEE}" type="presOf" srcId="{358B040D-83B5-4C9D-8BEC-E6B23CE33016}" destId="{884404F4-B407-4506-BBE5-E2E62F2305C1}" srcOrd="0" destOrd="0" presId="urn:microsoft.com/office/officeart/2009/3/layout/IncreasingArrowsProcess"/>
    <dgm:cxn modelId="{05ED5964-E601-B549-A1D0-619697D44F9E}" type="presOf" srcId="{91523F9F-3881-466D-9C73-D38293AEFDBE}" destId="{DE1687A6-0F72-48D8-9324-130032275009}" srcOrd="0" destOrd="0" presId="urn:microsoft.com/office/officeart/2009/3/layout/IncreasingArrowsProcess"/>
    <dgm:cxn modelId="{D8DD5804-0B37-46AE-953A-C675E0C62343}" srcId="{54BFF11C-9F67-4A1E-AA80-1E474CDCBA31}" destId="{62D1B398-71CD-4F91-AD42-9AC83BB757C6}" srcOrd="2" destOrd="0" parTransId="{C04B1E06-5B8C-45A7-BEE9-E3200882B7A5}" sibTransId="{D8314479-219A-48AC-82C6-13879713D303}"/>
    <dgm:cxn modelId="{066A2B1C-1A8A-4C94-9783-F02123912811}" srcId="{54BFF11C-9F67-4A1E-AA80-1E474CDCBA31}" destId="{329DE817-00C7-4B18-AF0D-3E1C76B292DA}" srcOrd="1" destOrd="0" parTransId="{09625C64-6D51-44D6-A5AD-DD3D89941AF7}" sibTransId="{31F13DF6-A8D6-4C5E-BDC9-A2083BB2FAF7}"/>
    <dgm:cxn modelId="{5F4BD179-9949-BF4C-A794-4143D9FA053C}" type="presOf" srcId="{54BFF11C-9F67-4A1E-AA80-1E474CDCBA31}" destId="{6405248D-0558-463F-8920-FBE713B8D5F3}" srcOrd="0" destOrd="0" presId="urn:microsoft.com/office/officeart/2009/3/layout/IncreasingArrowsProcess"/>
    <dgm:cxn modelId="{E308B669-4564-DE41-9803-03212B983242}" type="presOf" srcId="{62D1B398-71CD-4F91-AD42-9AC83BB757C6}" destId="{502E0EE3-7027-402B-8A13-9D32EA990D37}" srcOrd="0" destOrd="0" presId="urn:microsoft.com/office/officeart/2009/3/layout/IncreasingArrowsProcess"/>
    <dgm:cxn modelId="{0AA302E4-AA9E-47AD-8BCA-EFCE20102BA6}" srcId="{54BFF11C-9F67-4A1E-AA80-1E474CDCBA31}" destId="{C67B6839-D2C8-428A-B376-9B09B51CD954}" srcOrd="0" destOrd="0" parTransId="{D91216BA-E7E6-4705-A590-995E2A073300}" sibTransId="{EAC0F06A-4403-4644-B1F9-0A4FA662CDF3}"/>
    <dgm:cxn modelId="{B702AA68-7CAE-8946-8C5A-D3EDA58AAC81}" type="presOf" srcId="{C67B6839-D2C8-428A-B376-9B09B51CD954}" destId="{7F4F602F-A7D3-42BE-9572-F35F5C96C39B}" srcOrd="0" destOrd="0" presId="urn:microsoft.com/office/officeart/2009/3/layout/IncreasingArrowsProcess"/>
    <dgm:cxn modelId="{C0EC039A-3543-414B-A950-5CDAAE50B0DA}" srcId="{62D1B398-71CD-4F91-AD42-9AC83BB757C6}" destId="{358B040D-83B5-4C9D-8BEC-E6B23CE33016}" srcOrd="0" destOrd="0" parTransId="{0DAA5A8A-B5D3-4DD2-BA8B-EFADFE25181E}" sibTransId="{90255A9E-CEDF-45C1-9D53-A177ED889401}"/>
    <dgm:cxn modelId="{EBDD0C19-4F50-2946-B11D-45412C869CF0}" type="presOf" srcId="{329DE817-00C7-4B18-AF0D-3E1C76B292DA}" destId="{F8C34FDF-2F9A-4F6C-91E6-D5DC6515DBE4}" srcOrd="0" destOrd="0" presId="urn:microsoft.com/office/officeart/2009/3/layout/IncreasingArrowsProcess"/>
    <dgm:cxn modelId="{357A1E51-D483-7D4D-A079-89F6ADC146DF}" type="presOf" srcId="{B44B4484-5171-40EE-93D0-5AFCBA71D2E2}" destId="{8C85D87B-19E3-409A-9B63-E4DE6A6D1641}" srcOrd="0" destOrd="0" presId="urn:microsoft.com/office/officeart/2009/3/layout/IncreasingArrowsProcess"/>
    <dgm:cxn modelId="{C50A7554-3962-4947-8B0F-A604BDC897D7}" type="presParOf" srcId="{6405248D-0558-463F-8920-FBE713B8D5F3}" destId="{7F4F602F-A7D3-42BE-9572-F35F5C96C39B}" srcOrd="0" destOrd="0" presId="urn:microsoft.com/office/officeart/2009/3/layout/IncreasingArrowsProcess"/>
    <dgm:cxn modelId="{BD0EDD83-A0D0-F248-84F5-9D3A5D9187BF}" type="presParOf" srcId="{6405248D-0558-463F-8920-FBE713B8D5F3}" destId="{8C85D87B-19E3-409A-9B63-E4DE6A6D1641}" srcOrd="1" destOrd="0" presId="urn:microsoft.com/office/officeart/2009/3/layout/IncreasingArrowsProcess"/>
    <dgm:cxn modelId="{D5712D51-406E-BB45-824E-71D51423ED5A}" type="presParOf" srcId="{6405248D-0558-463F-8920-FBE713B8D5F3}" destId="{F8C34FDF-2F9A-4F6C-91E6-D5DC6515DBE4}" srcOrd="2" destOrd="0" presId="urn:microsoft.com/office/officeart/2009/3/layout/IncreasingArrowsProcess"/>
    <dgm:cxn modelId="{2A0D530B-B8B7-6244-BEF0-B6390CFA3AC2}" type="presParOf" srcId="{6405248D-0558-463F-8920-FBE713B8D5F3}" destId="{DE1687A6-0F72-48D8-9324-130032275009}" srcOrd="3" destOrd="0" presId="urn:microsoft.com/office/officeart/2009/3/layout/IncreasingArrowsProcess"/>
    <dgm:cxn modelId="{7A46191F-F975-8F44-AB07-43ED7069740D}" type="presParOf" srcId="{6405248D-0558-463F-8920-FBE713B8D5F3}" destId="{502E0EE3-7027-402B-8A13-9D32EA990D37}" srcOrd="4" destOrd="0" presId="urn:microsoft.com/office/officeart/2009/3/layout/IncreasingArrowsProcess"/>
    <dgm:cxn modelId="{1B87D4D9-12EB-DE4D-ACA0-45010446316B}" type="presParOf" srcId="{6405248D-0558-463F-8920-FBE713B8D5F3}" destId="{884404F4-B407-4506-BBE5-E2E62F2305C1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314253-9BB3-4E15-922E-6AF4E9E5005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E002D778-D21A-4686-B5EB-CE949FB8A5F7}">
      <dgm:prSet phldrT="[Texto]" custT="1"/>
      <dgm:spPr>
        <a:solidFill>
          <a:schemeClr val="accent6">
            <a:lumMod val="40000"/>
            <a:lumOff val="60000"/>
            <a:alpha val="47000"/>
          </a:schemeClr>
        </a:solidFill>
        <a:ln>
          <a:solidFill>
            <a:srgbClr val="FF6666"/>
          </a:solidFill>
        </a:ln>
      </dgm:spPr>
      <dgm:t>
        <a:bodyPr/>
        <a:lstStyle/>
        <a:p>
          <a:r>
            <a:rPr lang="es-MX" sz="1800" dirty="0" smtClean="0">
              <a:solidFill>
                <a:srgbClr val="800040"/>
              </a:solidFill>
              <a:latin typeface="Palatino Linotype"/>
              <a:cs typeface="Palatino Linotype"/>
            </a:rPr>
            <a:t>Se presenta la solicitud</a:t>
          </a:r>
          <a:endParaRPr lang="es-MX" sz="1800" dirty="0">
            <a:solidFill>
              <a:srgbClr val="800040"/>
            </a:solidFill>
            <a:latin typeface="Palatino Linotype"/>
            <a:cs typeface="Palatino Linotype"/>
          </a:endParaRPr>
        </a:p>
      </dgm:t>
    </dgm:pt>
    <dgm:pt modelId="{D556D3DC-8837-42C4-BAE1-3B742D53F117}" type="parTrans" cxnId="{973635C5-E222-4A05-9AD7-4D1188AFBF7B}">
      <dgm:prSet/>
      <dgm:spPr/>
      <dgm:t>
        <a:bodyPr/>
        <a:lstStyle/>
        <a:p>
          <a:endParaRPr lang="es-MX"/>
        </a:p>
      </dgm:t>
    </dgm:pt>
    <dgm:pt modelId="{CAB1CC5D-BB4D-4F98-945D-1C2972B31D78}" type="sibTrans" cxnId="{973635C5-E222-4A05-9AD7-4D1188AFBF7B}">
      <dgm:prSet/>
      <dgm:spPr/>
      <dgm:t>
        <a:bodyPr/>
        <a:lstStyle/>
        <a:p>
          <a:endParaRPr lang="es-MX"/>
        </a:p>
      </dgm:t>
    </dgm:pt>
    <dgm:pt modelId="{06B4960B-1A45-4597-AB22-BFDEA3B110C1}" type="pres">
      <dgm:prSet presAssocID="{71314253-9BB3-4E15-922E-6AF4E9E5005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04C21D6-42CD-4DCF-A174-A2FA8CF9A786}" type="pres">
      <dgm:prSet presAssocID="{E002D778-D21A-4686-B5EB-CE949FB8A5F7}" presName="vertFlow" presStyleCnt="0"/>
      <dgm:spPr/>
    </dgm:pt>
    <dgm:pt modelId="{28EA63D4-5F2F-44B6-B3C6-D87AB926A68C}" type="pres">
      <dgm:prSet presAssocID="{E002D778-D21A-4686-B5EB-CE949FB8A5F7}" presName="header" presStyleLbl="node1" presStyleIdx="0" presStyleCnt="1" custScaleX="50943" custScaleY="66398" custLinFactNeighborX="-673" custLinFactNeighborY="4976"/>
      <dgm:spPr/>
      <dgm:t>
        <a:bodyPr/>
        <a:lstStyle/>
        <a:p>
          <a:endParaRPr lang="es-ES"/>
        </a:p>
      </dgm:t>
    </dgm:pt>
  </dgm:ptLst>
  <dgm:cxnLst>
    <dgm:cxn modelId="{FA1E334B-6CD6-3040-B9EC-5A6AAC602720}" type="presOf" srcId="{E002D778-D21A-4686-B5EB-CE949FB8A5F7}" destId="{28EA63D4-5F2F-44B6-B3C6-D87AB926A68C}" srcOrd="0" destOrd="0" presId="urn:microsoft.com/office/officeart/2005/8/layout/lProcess1"/>
    <dgm:cxn modelId="{3C502964-0755-BF48-918F-045B1CB9419C}" type="presOf" srcId="{71314253-9BB3-4E15-922E-6AF4E9E5005F}" destId="{06B4960B-1A45-4597-AB22-BFDEA3B110C1}" srcOrd="0" destOrd="0" presId="urn:microsoft.com/office/officeart/2005/8/layout/lProcess1"/>
    <dgm:cxn modelId="{973635C5-E222-4A05-9AD7-4D1188AFBF7B}" srcId="{71314253-9BB3-4E15-922E-6AF4E9E5005F}" destId="{E002D778-D21A-4686-B5EB-CE949FB8A5F7}" srcOrd="0" destOrd="0" parTransId="{D556D3DC-8837-42C4-BAE1-3B742D53F117}" sibTransId="{CAB1CC5D-BB4D-4F98-945D-1C2972B31D78}"/>
    <dgm:cxn modelId="{F5EC9DCF-0B30-1A47-B086-5730098633F6}" type="presParOf" srcId="{06B4960B-1A45-4597-AB22-BFDEA3B110C1}" destId="{404C21D6-42CD-4DCF-A174-A2FA8CF9A786}" srcOrd="0" destOrd="0" presId="urn:microsoft.com/office/officeart/2005/8/layout/lProcess1"/>
    <dgm:cxn modelId="{D2F967BC-C9D1-C545-A357-2FB53D23EB35}" type="presParOf" srcId="{404C21D6-42CD-4DCF-A174-A2FA8CF9A786}" destId="{28EA63D4-5F2F-44B6-B3C6-D87AB926A68C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E2796B-9C0F-41F7-AA33-405BDE8E4A32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2A0D1F9-B648-40FC-9243-D9F802EF9E63}">
      <dgm:prSet phldrT="[Texto]" custT="1"/>
      <dgm:spPr>
        <a:solidFill>
          <a:srgbClr val="800040"/>
        </a:solidFill>
        <a:ln>
          <a:solidFill>
            <a:schemeClr val="bg1"/>
          </a:solidFill>
        </a:ln>
        <a:effectLst>
          <a:outerShdw blurRad="50800" dist="38100" dir="2700000" algn="tl" rotWithShape="0">
            <a:schemeClr val="bg1">
              <a:lumMod val="65000"/>
              <a:alpha val="43000"/>
            </a:schemeClr>
          </a:outerShdw>
        </a:effectLst>
      </dgm:spPr>
      <dgm:t>
        <a:bodyPr/>
        <a:lstStyle/>
        <a:p>
          <a:r>
            <a:rPr lang="es-MX" sz="1800" dirty="0">
              <a:latin typeface="Palatino Linotype"/>
              <a:cs typeface="Palatino Linotype"/>
            </a:rPr>
            <a:t>U. De T.</a:t>
          </a:r>
        </a:p>
      </dgm:t>
    </dgm:pt>
    <dgm:pt modelId="{46C6A30D-3C61-41FF-96B6-723C147D6D39}" type="parTrans" cxnId="{5F54B336-DBD4-45B2-8641-E3451C716832}">
      <dgm:prSet/>
      <dgm:spPr/>
      <dgm:t>
        <a:bodyPr/>
        <a:lstStyle/>
        <a:p>
          <a:endParaRPr lang="es-MX"/>
        </a:p>
      </dgm:t>
    </dgm:pt>
    <dgm:pt modelId="{CDFC1282-C449-4A37-B97A-A5C19F5825B0}" type="sibTrans" cxnId="{5F54B336-DBD4-45B2-8641-E3451C716832}">
      <dgm:prSet/>
      <dgm:spPr>
        <a:solidFill>
          <a:srgbClr val="FF0080"/>
        </a:solidFill>
      </dgm:spPr>
      <dgm:t>
        <a:bodyPr/>
        <a:lstStyle/>
        <a:p>
          <a:endParaRPr lang="es-MX"/>
        </a:p>
      </dgm:t>
    </dgm:pt>
    <dgm:pt modelId="{BBCEC4C8-F6E4-4099-9CCD-29F441003850}">
      <dgm:prSet phldrT="[Texto]" custT="1"/>
      <dgm:spPr>
        <a:solidFill>
          <a:srgbClr val="800040"/>
        </a:solidFill>
        <a:ln>
          <a:noFill/>
        </a:ln>
        <a:effectLst>
          <a:outerShdw blurRad="50800" dist="38100" dir="2700000" algn="tl" rotWithShape="0">
            <a:schemeClr val="bg1">
              <a:lumMod val="65000"/>
              <a:alpha val="43000"/>
            </a:schemeClr>
          </a:outerShdw>
        </a:effectLst>
      </dgm:spPr>
      <dgm:t>
        <a:bodyPr/>
        <a:lstStyle/>
        <a:p>
          <a:r>
            <a:rPr lang="es-MX" sz="1800" dirty="0">
              <a:latin typeface="Palatino Linotype"/>
              <a:cs typeface="Palatino Linotype"/>
            </a:rPr>
            <a:t>Todas las A</a:t>
          </a:r>
          <a:r>
            <a:rPr lang="es-MX" sz="1900" dirty="0">
              <a:latin typeface="Palatino Linotype"/>
              <a:cs typeface="Palatino Linotype"/>
            </a:rPr>
            <a:t>.</a:t>
          </a:r>
        </a:p>
      </dgm:t>
    </dgm:pt>
    <dgm:pt modelId="{178E756B-FCF1-4B94-BB6A-2FC60647D755}" type="parTrans" cxnId="{2A204412-7337-4E61-9DFD-F70A8663B43B}">
      <dgm:prSet/>
      <dgm:spPr/>
      <dgm:t>
        <a:bodyPr/>
        <a:lstStyle/>
        <a:p>
          <a:endParaRPr lang="es-MX"/>
        </a:p>
      </dgm:t>
    </dgm:pt>
    <dgm:pt modelId="{88B05C42-E642-42A8-AA15-0BE1A16E7281}" type="sibTrans" cxnId="{2A204412-7337-4E61-9DFD-F70A8663B43B}">
      <dgm:prSet/>
      <dgm:spPr>
        <a:solidFill>
          <a:srgbClr val="FF0080"/>
        </a:solidFill>
      </dgm:spPr>
      <dgm:t>
        <a:bodyPr/>
        <a:lstStyle/>
        <a:p>
          <a:endParaRPr lang="es-MX"/>
        </a:p>
      </dgm:t>
    </dgm:pt>
    <dgm:pt modelId="{6FCA7E15-C85D-41D7-8548-B4DA247CDEDF}">
      <dgm:prSet phldrT="[Texto]" custT="1"/>
      <dgm:spPr>
        <a:ln>
          <a:solidFill>
            <a:srgbClr val="FF0080"/>
          </a:solidFill>
        </a:ln>
      </dgm:spPr>
      <dgm:t>
        <a:bodyPr/>
        <a:lstStyle/>
        <a:p>
          <a:r>
            <a:rPr lang="es-MX" sz="1300" dirty="0">
              <a:latin typeface="Palatino Linotype"/>
              <a:cs typeface="Palatino Linotype"/>
            </a:rPr>
            <a:t>Cuenten o deban tener</a:t>
          </a:r>
        </a:p>
      </dgm:t>
    </dgm:pt>
    <dgm:pt modelId="{C8704C13-C02F-4F77-AEAC-4F02D5996921}" type="parTrans" cxnId="{28BEA5E9-AC7D-4B18-9E74-532B3458D377}">
      <dgm:prSet/>
      <dgm:spPr/>
      <dgm:t>
        <a:bodyPr/>
        <a:lstStyle/>
        <a:p>
          <a:endParaRPr lang="es-MX"/>
        </a:p>
      </dgm:t>
    </dgm:pt>
    <dgm:pt modelId="{948A4120-C7BC-478B-B69B-5AC69C6D85A1}" type="sibTrans" cxnId="{28BEA5E9-AC7D-4B18-9E74-532B3458D377}">
      <dgm:prSet/>
      <dgm:spPr/>
      <dgm:t>
        <a:bodyPr/>
        <a:lstStyle/>
        <a:p>
          <a:endParaRPr lang="es-MX"/>
        </a:p>
      </dgm:t>
    </dgm:pt>
    <dgm:pt modelId="{69FFE095-CF32-413E-946E-F6AD0E4464DF}">
      <dgm:prSet phldrT="[Texto]" custT="1"/>
      <dgm:spPr>
        <a:ln>
          <a:solidFill>
            <a:srgbClr val="FF0080"/>
          </a:solidFill>
        </a:ln>
      </dgm:spPr>
      <dgm:t>
        <a:bodyPr/>
        <a:lstStyle/>
        <a:p>
          <a:r>
            <a:rPr lang="es-MX" sz="1300" dirty="0">
              <a:latin typeface="Palatino Linotype"/>
              <a:cs typeface="Palatino Linotype"/>
            </a:rPr>
            <a:t>Facultades, competencias y funciones</a:t>
          </a:r>
        </a:p>
      </dgm:t>
    </dgm:pt>
    <dgm:pt modelId="{9A846CCF-3B9A-488B-A9F4-A2438DE4D8E5}" type="parTrans" cxnId="{D2CD6910-BFBB-4BA7-AD42-529D7A1EE5CC}">
      <dgm:prSet/>
      <dgm:spPr/>
      <dgm:t>
        <a:bodyPr/>
        <a:lstStyle/>
        <a:p>
          <a:endParaRPr lang="es-MX"/>
        </a:p>
      </dgm:t>
    </dgm:pt>
    <dgm:pt modelId="{2859F58E-8432-4B9F-BEA4-8FDE212C8BB3}" type="sibTrans" cxnId="{D2CD6910-BFBB-4BA7-AD42-529D7A1EE5CC}">
      <dgm:prSet/>
      <dgm:spPr/>
      <dgm:t>
        <a:bodyPr/>
        <a:lstStyle/>
        <a:p>
          <a:endParaRPr lang="es-MX"/>
        </a:p>
      </dgm:t>
    </dgm:pt>
    <dgm:pt modelId="{5A85A8FD-2D5B-44B6-86E0-AAF4D2019CD7}">
      <dgm:prSet phldrT="[Texto]" custT="1"/>
      <dgm:spPr>
        <a:solidFill>
          <a:srgbClr val="800040"/>
        </a:solidFill>
        <a:ln>
          <a:solidFill>
            <a:schemeClr val="bg1"/>
          </a:solidFill>
        </a:ln>
        <a:effectLst>
          <a:outerShdw blurRad="50800" dist="38100" dir="2700000" algn="tl" rotWithShape="0">
            <a:schemeClr val="bg1">
              <a:lumMod val="65000"/>
              <a:alpha val="43000"/>
            </a:schemeClr>
          </a:outerShdw>
        </a:effectLst>
      </dgm:spPr>
      <dgm:t>
        <a:bodyPr/>
        <a:lstStyle/>
        <a:p>
          <a:r>
            <a:rPr lang="es-MX" sz="1800" dirty="0">
              <a:latin typeface="Palatino Linotype"/>
              <a:cs typeface="Palatino Linotype"/>
            </a:rPr>
            <a:t>Búsqueda</a:t>
          </a:r>
        </a:p>
      </dgm:t>
    </dgm:pt>
    <dgm:pt modelId="{A19607DD-E995-4E3F-ABF9-E05D056AF4CE}" type="parTrans" cxnId="{BF1E3607-F64A-4826-9BBF-9216D09295C1}">
      <dgm:prSet/>
      <dgm:spPr/>
      <dgm:t>
        <a:bodyPr/>
        <a:lstStyle/>
        <a:p>
          <a:endParaRPr lang="es-MX"/>
        </a:p>
      </dgm:t>
    </dgm:pt>
    <dgm:pt modelId="{0AB46F56-3376-4BFC-BDCB-FA0DB82F9AB0}" type="sibTrans" cxnId="{BF1E3607-F64A-4826-9BBF-9216D09295C1}">
      <dgm:prSet/>
      <dgm:spPr/>
      <dgm:t>
        <a:bodyPr/>
        <a:lstStyle/>
        <a:p>
          <a:endParaRPr lang="es-MX"/>
        </a:p>
      </dgm:t>
    </dgm:pt>
    <dgm:pt modelId="{E7354679-E0A4-4167-BE0A-D006D40B38A3}">
      <dgm:prSet phldrT="[Texto]" custT="1"/>
      <dgm:spPr>
        <a:ln>
          <a:solidFill>
            <a:srgbClr val="FF0080"/>
          </a:solidFill>
        </a:ln>
      </dgm:spPr>
      <dgm:t>
        <a:bodyPr/>
        <a:lstStyle/>
        <a:p>
          <a:r>
            <a:rPr lang="es-MX" sz="1300" dirty="0">
              <a:latin typeface="Palatino Linotype"/>
              <a:cs typeface="Palatino Linotype"/>
            </a:rPr>
            <a:t>Exhaustiva </a:t>
          </a:r>
        </a:p>
      </dgm:t>
    </dgm:pt>
    <dgm:pt modelId="{B798563E-45F2-4C40-B282-5D365A69DEED}" type="parTrans" cxnId="{2871B605-4AE5-4713-8F9A-4296C865A746}">
      <dgm:prSet/>
      <dgm:spPr/>
      <dgm:t>
        <a:bodyPr/>
        <a:lstStyle/>
        <a:p>
          <a:endParaRPr lang="es-MX"/>
        </a:p>
      </dgm:t>
    </dgm:pt>
    <dgm:pt modelId="{EEA24CD2-0EE8-4DE7-B577-DA76267B922B}" type="sibTrans" cxnId="{2871B605-4AE5-4713-8F9A-4296C865A746}">
      <dgm:prSet/>
      <dgm:spPr/>
      <dgm:t>
        <a:bodyPr/>
        <a:lstStyle/>
        <a:p>
          <a:endParaRPr lang="es-MX"/>
        </a:p>
      </dgm:t>
    </dgm:pt>
    <dgm:pt modelId="{8A6A3069-75CB-4AC6-B633-A14FFD693C7D}">
      <dgm:prSet phldrT="[Texto]" custT="1"/>
      <dgm:spPr>
        <a:ln>
          <a:solidFill>
            <a:srgbClr val="FF0080"/>
          </a:solidFill>
        </a:ln>
      </dgm:spPr>
      <dgm:t>
        <a:bodyPr/>
        <a:lstStyle/>
        <a:p>
          <a:r>
            <a:rPr lang="es-MX" sz="1300" dirty="0">
              <a:latin typeface="Palatino Linotype"/>
              <a:cs typeface="Palatino Linotype"/>
            </a:rPr>
            <a:t>Razonable</a:t>
          </a:r>
        </a:p>
      </dgm:t>
    </dgm:pt>
    <dgm:pt modelId="{401E9360-EE7C-449E-8A10-71151AE15731}" type="parTrans" cxnId="{6DDE7C57-A28C-4010-8827-1092A0513A36}">
      <dgm:prSet/>
      <dgm:spPr/>
      <dgm:t>
        <a:bodyPr/>
        <a:lstStyle/>
        <a:p>
          <a:endParaRPr lang="es-MX"/>
        </a:p>
      </dgm:t>
    </dgm:pt>
    <dgm:pt modelId="{3A175EFB-7928-41A9-8C47-5DD53B758E73}" type="sibTrans" cxnId="{6DDE7C57-A28C-4010-8827-1092A0513A36}">
      <dgm:prSet/>
      <dgm:spPr/>
      <dgm:t>
        <a:bodyPr/>
        <a:lstStyle/>
        <a:p>
          <a:endParaRPr lang="es-MX"/>
        </a:p>
      </dgm:t>
    </dgm:pt>
    <dgm:pt modelId="{8D3DE659-DDA4-4DC1-B1EC-57C7657F6045}">
      <dgm:prSet phldrT="[Texto]" custT="1"/>
      <dgm:spPr>
        <a:ln>
          <a:solidFill>
            <a:srgbClr val="FF0080"/>
          </a:solidFill>
        </a:ln>
      </dgm:spPr>
      <dgm:t>
        <a:bodyPr/>
        <a:lstStyle/>
        <a:p>
          <a:r>
            <a:rPr lang="es-MX" sz="1300" dirty="0">
              <a:latin typeface="Palatino Linotype"/>
              <a:cs typeface="Palatino Linotype"/>
            </a:rPr>
            <a:t>Garantizar</a:t>
          </a:r>
        </a:p>
      </dgm:t>
    </dgm:pt>
    <dgm:pt modelId="{3DAA4D38-6B6F-4652-9420-7AE452C2C02D}" type="sibTrans" cxnId="{2A4E0808-E0CF-4E21-A900-BABF6CA7D5E4}">
      <dgm:prSet/>
      <dgm:spPr/>
      <dgm:t>
        <a:bodyPr/>
        <a:lstStyle/>
        <a:p>
          <a:endParaRPr lang="es-MX"/>
        </a:p>
      </dgm:t>
    </dgm:pt>
    <dgm:pt modelId="{7B350DE0-54C8-4D8C-8774-7460A8EABAA6}" type="parTrans" cxnId="{2A4E0808-E0CF-4E21-A900-BABF6CA7D5E4}">
      <dgm:prSet/>
      <dgm:spPr/>
      <dgm:t>
        <a:bodyPr/>
        <a:lstStyle/>
        <a:p>
          <a:endParaRPr lang="es-MX"/>
        </a:p>
      </dgm:t>
    </dgm:pt>
    <dgm:pt modelId="{CC057658-2DF3-4458-8272-1BD389BA2F95}">
      <dgm:prSet phldrT="[Texto]" custT="1"/>
      <dgm:spPr>
        <a:ln>
          <a:solidFill>
            <a:srgbClr val="FF0080"/>
          </a:solidFill>
        </a:ln>
      </dgm:spPr>
      <dgm:t>
        <a:bodyPr/>
        <a:lstStyle/>
        <a:p>
          <a:r>
            <a:rPr lang="es-MX" sz="1300" dirty="0">
              <a:latin typeface="Palatino Linotype"/>
              <a:cs typeface="Palatino Linotype"/>
            </a:rPr>
            <a:t>Turno</a:t>
          </a:r>
        </a:p>
      </dgm:t>
    </dgm:pt>
    <dgm:pt modelId="{CA05B7BC-2C05-45C0-816D-1CC8D70C9886}" type="parTrans" cxnId="{5E357535-266E-4012-BBFF-65F07AC38B61}">
      <dgm:prSet/>
      <dgm:spPr/>
      <dgm:t>
        <a:bodyPr/>
        <a:lstStyle/>
        <a:p>
          <a:endParaRPr lang="es-MX"/>
        </a:p>
      </dgm:t>
    </dgm:pt>
    <dgm:pt modelId="{D5403076-277B-4139-984C-0253DEFE0A8D}" type="sibTrans" cxnId="{5E357535-266E-4012-BBFF-65F07AC38B61}">
      <dgm:prSet/>
      <dgm:spPr/>
      <dgm:t>
        <a:bodyPr/>
        <a:lstStyle/>
        <a:p>
          <a:endParaRPr lang="es-MX"/>
        </a:p>
      </dgm:t>
    </dgm:pt>
    <dgm:pt modelId="{9A2DEF72-CA14-4C4D-97DC-F315F94FDD23}">
      <dgm:prSet phldrT="[Texto]"/>
      <dgm:spPr>
        <a:ln>
          <a:solidFill>
            <a:srgbClr val="FF0080"/>
          </a:solidFill>
        </a:ln>
      </dgm:spPr>
      <dgm:t>
        <a:bodyPr/>
        <a:lstStyle/>
        <a:p>
          <a:endParaRPr lang="es-MX" sz="1200" dirty="0">
            <a:latin typeface="Palatino Linotype"/>
            <a:cs typeface="Palatino Linotype"/>
          </a:endParaRPr>
        </a:p>
      </dgm:t>
    </dgm:pt>
    <dgm:pt modelId="{54E33FD3-DC3D-4B41-B5A2-00FF8C2891CC}" type="parTrans" cxnId="{AA63980C-C5C6-C14F-A94B-5577BCF8DA4C}">
      <dgm:prSet/>
      <dgm:spPr/>
      <dgm:t>
        <a:bodyPr/>
        <a:lstStyle/>
        <a:p>
          <a:endParaRPr lang="es-ES"/>
        </a:p>
      </dgm:t>
    </dgm:pt>
    <dgm:pt modelId="{39198F29-0FB9-2042-A7BC-9E30203A9C18}" type="sibTrans" cxnId="{AA63980C-C5C6-C14F-A94B-5577BCF8DA4C}">
      <dgm:prSet/>
      <dgm:spPr/>
      <dgm:t>
        <a:bodyPr/>
        <a:lstStyle/>
        <a:p>
          <a:endParaRPr lang="es-ES"/>
        </a:p>
      </dgm:t>
    </dgm:pt>
    <dgm:pt modelId="{B13C3530-536C-4944-AB08-1F59D2718D6E}">
      <dgm:prSet phldrT="[Texto]" custT="1"/>
      <dgm:spPr>
        <a:ln>
          <a:solidFill>
            <a:srgbClr val="FF0080"/>
          </a:solidFill>
        </a:ln>
      </dgm:spPr>
      <dgm:t>
        <a:bodyPr/>
        <a:lstStyle/>
        <a:p>
          <a:endParaRPr lang="es-MX" sz="1300" dirty="0">
            <a:latin typeface="Palatino Linotype"/>
            <a:cs typeface="Palatino Linotype"/>
          </a:endParaRPr>
        </a:p>
      </dgm:t>
    </dgm:pt>
    <dgm:pt modelId="{3585DE3D-8C62-4B4A-8517-A34CD869EB9C}" type="parTrans" cxnId="{476943C8-D29A-7740-9F0A-BA5BAF394B1D}">
      <dgm:prSet/>
      <dgm:spPr/>
      <dgm:t>
        <a:bodyPr/>
        <a:lstStyle/>
        <a:p>
          <a:endParaRPr lang="es-ES"/>
        </a:p>
      </dgm:t>
    </dgm:pt>
    <dgm:pt modelId="{976ECA28-46B9-1D44-926B-0B5770187804}" type="sibTrans" cxnId="{476943C8-D29A-7740-9F0A-BA5BAF394B1D}">
      <dgm:prSet/>
      <dgm:spPr/>
      <dgm:t>
        <a:bodyPr/>
        <a:lstStyle/>
        <a:p>
          <a:endParaRPr lang="es-ES"/>
        </a:p>
      </dgm:t>
    </dgm:pt>
    <dgm:pt modelId="{08EE4005-E8AB-40F8-B893-7C713FB17A1B}" type="pres">
      <dgm:prSet presAssocID="{72E2796B-9C0F-41F7-AA33-405BDE8E4A3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24EA14F-80BE-4969-A5D2-9EB8EA5FE6D9}" type="pres">
      <dgm:prSet presAssocID="{72E2796B-9C0F-41F7-AA33-405BDE8E4A32}" presName="tSp" presStyleCnt="0"/>
      <dgm:spPr/>
    </dgm:pt>
    <dgm:pt modelId="{F8C57E74-FAB3-4B43-9922-E735BC552F0A}" type="pres">
      <dgm:prSet presAssocID="{72E2796B-9C0F-41F7-AA33-405BDE8E4A32}" presName="bSp" presStyleCnt="0"/>
      <dgm:spPr/>
    </dgm:pt>
    <dgm:pt modelId="{75109360-3577-479F-A608-B13ACA3B04CF}" type="pres">
      <dgm:prSet presAssocID="{72E2796B-9C0F-41F7-AA33-405BDE8E4A32}" presName="process" presStyleCnt="0"/>
      <dgm:spPr/>
    </dgm:pt>
    <dgm:pt modelId="{686E935B-A423-4501-ADA2-7ACAB3ADB6D8}" type="pres">
      <dgm:prSet presAssocID="{02A0D1F9-B648-40FC-9243-D9F802EF9E63}" presName="composite1" presStyleCnt="0"/>
      <dgm:spPr/>
    </dgm:pt>
    <dgm:pt modelId="{C9368ACF-E309-44DD-A99B-6BA179732663}" type="pres">
      <dgm:prSet presAssocID="{02A0D1F9-B648-40FC-9243-D9F802EF9E63}" presName="dummyNode1" presStyleLbl="node1" presStyleIdx="0" presStyleCnt="3"/>
      <dgm:spPr/>
    </dgm:pt>
    <dgm:pt modelId="{5816CCEE-9270-48AA-B8DA-D66A4833EA5B}" type="pres">
      <dgm:prSet presAssocID="{02A0D1F9-B648-40FC-9243-D9F802EF9E63}" presName="childNode1" presStyleLbl="bgAcc1" presStyleIdx="0" presStyleCnt="3" custScaleX="89658" custScaleY="736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2D7527-A1E5-4BD5-9B0D-930EBE08C0DD}" type="pres">
      <dgm:prSet presAssocID="{02A0D1F9-B648-40FC-9243-D9F802EF9E63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A8B730-9056-4534-AFCC-C85E8AD7DB5F}" type="pres">
      <dgm:prSet presAssocID="{02A0D1F9-B648-40FC-9243-D9F802EF9E63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17E1E1-4201-47A0-A2B8-293758358948}" type="pres">
      <dgm:prSet presAssocID="{02A0D1F9-B648-40FC-9243-D9F802EF9E63}" presName="connSite1" presStyleCnt="0"/>
      <dgm:spPr/>
    </dgm:pt>
    <dgm:pt modelId="{B51EF2D9-EB49-4AE4-AF98-25DC78509D06}" type="pres">
      <dgm:prSet presAssocID="{CDFC1282-C449-4A37-B97A-A5C19F5825B0}" presName="Name9" presStyleLbl="sibTrans2D1" presStyleIdx="0" presStyleCnt="2" custAng="21369888"/>
      <dgm:spPr/>
      <dgm:t>
        <a:bodyPr/>
        <a:lstStyle/>
        <a:p>
          <a:endParaRPr lang="es-ES"/>
        </a:p>
      </dgm:t>
    </dgm:pt>
    <dgm:pt modelId="{061DEEE1-27FC-4690-8E04-46607C4C7342}" type="pres">
      <dgm:prSet presAssocID="{BBCEC4C8-F6E4-4099-9CCD-29F441003850}" presName="composite2" presStyleCnt="0"/>
      <dgm:spPr/>
    </dgm:pt>
    <dgm:pt modelId="{32696638-FB99-4EA1-A4F9-A6868DDF7DB2}" type="pres">
      <dgm:prSet presAssocID="{BBCEC4C8-F6E4-4099-9CCD-29F441003850}" presName="dummyNode2" presStyleLbl="node1" presStyleIdx="0" presStyleCnt="3"/>
      <dgm:spPr/>
    </dgm:pt>
    <dgm:pt modelId="{A4B99488-E7A8-43D1-98E6-2D149BACC2DA}" type="pres">
      <dgm:prSet presAssocID="{BBCEC4C8-F6E4-4099-9CCD-29F441003850}" presName="childNode2" presStyleLbl="bgAcc1" presStyleIdx="1" presStyleCnt="3" custScaleX="104923" custScaleY="12594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F8B592-AA85-472B-97A4-52D0AA84C4B4}" type="pres">
      <dgm:prSet presAssocID="{BBCEC4C8-F6E4-4099-9CCD-29F441003850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43D528-EED7-443A-A34B-F6356E548F09}" type="pres">
      <dgm:prSet presAssocID="{BBCEC4C8-F6E4-4099-9CCD-29F441003850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B52BEF-5308-409C-8F06-CA7BF7A8A276}" type="pres">
      <dgm:prSet presAssocID="{BBCEC4C8-F6E4-4099-9CCD-29F441003850}" presName="connSite2" presStyleCnt="0"/>
      <dgm:spPr/>
    </dgm:pt>
    <dgm:pt modelId="{6BEE72DF-2A7F-430C-B5CA-59A248F94EF7}" type="pres">
      <dgm:prSet presAssocID="{88B05C42-E642-42A8-AA15-0BE1A16E7281}" presName="Name18" presStyleLbl="sibTrans2D1" presStyleIdx="1" presStyleCnt="2" custAng="292831" custLinFactNeighborX="3048" custLinFactNeighborY="-3374"/>
      <dgm:spPr/>
      <dgm:t>
        <a:bodyPr/>
        <a:lstStyle/>
        <a:p>
          <a:endParaRPr lang="es-ES"/>
        </a:p>
      </dgm:t>
    </dgm:pt>
    <dgm:pt modelId="{BC9E6439-B6BF-49A4-9EC2-1266B7309D38}" type="pres">
      <dgm:prSet presAssocID="{5A85A8FD-2D5B-44B6-86E0-AAF4D2019CD7}" presName="composite1" presStyleCnt="0"/>
      <dgm:spPr/>
    </dgm:pt>
    <dgm:pt modelId="{5F87ABFE-AE24-4DAD-BD83-250D33CA781C}" type="pres">
      <dgm:prSet presAssocID="{5A85A8FD-2D5B-44B6-86E0-AAF4D2019CD7}" presName="dummyNode1" presStyleLbl="node1" presStyleIdx="1" presStyleCnt="3"/>
      <dgm:spPr/>
    </dgm:pt>
    <dgm:pt modelId="{E0CECC02-66A4-44C2-ADAB-C22DC1607C3C}" type="pres">
      <dgm:prSet presAssocID="{5A85A8FD-2D5B-44B6-86E0-AAF4D2019CD7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E55E27-A687-45CA-A4EA-95B248FBC03B}" type="pres">
      <dgm:prSet presAssocID="{5A85A8FD-2D5B-44B6-86E0-AAF4D2019CD7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2123D2-DE6A-4024-A0A1-41AF003821C0}" type="pres">
      <dgm:prSet presAssocID="{5A85A8FD-2D5B-44B6-86E0-AAF4D2019CD7}" presName="parentNode1" presStyleLbl="node1" presStyleIdx="2" presStyleCnt="3" custLinFactNeighborX="-437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62FE7A-33B9-4C29-BCB2-1E4F68BCF6B1}" type="pres">
      <dgm:prSet presAssocID="{5A85A8FD-2D5B-44B6-86E0-AAF4D2019CD7}" presName="connSite1" presStyleCnt="0"/>
      <dgm:spPr/>
    </dgm:pt>
  </dgm:ptLst>
  <dgm:cxnLst>
    <dgm:cxn modelId="{D2CD6910-BFBB-4BA7-AD42-529D7A1EE5CC}" srcId="{BBCEC4C8-F6E4-4099-9CCD-29F441003850}" destId="{69FFE095-CF32-413E-946E-F6AD0E4464DF}" srcOrd="1" destOrd="0" parTransId="{9A846CCF-3B9A-488B-A9F4-A2438DE4D8E5}" sibTransId="{2859F58E-8432-4B9F-BEA4-8FDE212C8BB3}"/>
    <dgm:cxn modelId="{59C53969-F04E-2041-BF49-B315FC6E8E20}" type="presOf" srcId="{BBCEC4C8-F6E4-4099-9CCD-29F441003850}" destId="{2043D528-EED7-443A-A34B-F6356E548F09}" srcOrd="0" destOrd="0" presId="urn:microsoft.com/office/officeart/2005/8/layout/hProcess4"/>
    <dgm:cxn modelId="{AA3BB73F-9E5B-9E4E-8CC7-8CFF5DC33AD5}" type="presOf" srcId="{8A6A3069-75CB-4AC6-B633-A14FFD693C7D}" destId="{E0CECC02-66A4-44C2-ADAB-C22DC1607C3C}" srcOrd="0" destOrd="2" presId="urn:microsoft.com/office/officeart/2005/8/layout/hProcess4"/>
    <dgm:cxn modelId="{2A204412-7337-4E61-9DFD-F70A8663B43B}" srcId="{72E2796B-9C0F-41F7-AA33-405BDE8E4A32}" destId="{BBCEC4C8-F6E4-4099-9CCD-29F441003850}" srcOrd="1" destOrd="0" parTransId="{178E756B-FCF1-4B94-BB6A-2FC60647D755}" sibTransId="{88B05C42-E642-42A8-AA15-0BE1A16E7281}"/>
    <dgm:cxn modelId="{BF1E3607-F64A-4826-9BBF-9216D09295C1}" srcId="{72E2796B-9C0F-41F7-AA33-405BDE8E4A32}" destId="{5A85A8FD-2D5B-44B6-86E0-AAF4D2019CD7}" srcOrd="2" destOrd="0" parTransId="{A19607DD-E995-4E3F-ABF9-E05D056AF4CE}" sibTransId="{0AB46F56-3376-4BFC-BDCB-FA0DB82F9AB0}"/>
    <dgm:cxn modelId="{1B023803-4804-9F4C-8380-6AF40AEBCAC7}" type="presOf" srcId="{CC057658-2DF3-4458-8272-1BD389BA2F95}" destId="{212D7527-A1E5-4BD5-9B0D-930EBE08C0DD}" srcOrd="1" destOrd="2" presId="urn:microsoft.com/office/officeart/2005/8/layout/hProcess4"/>
    <dgm:cxn modelId="{27624796-FD9A-4045-856E-12E9FCDADD65}" type="presOf" srcId="{E7354679-E0A4-4167-BE0A-D006D40B38A3}" destId="{5DE55E27-A687-45CA-A4EA-95B248FBC03B}" srcOrd="1" destOrd="1" presId="urn:microsoft.com/office/officeart/2005/8/layout/hProcess4"/>
    <dgm:cxn modelId="{E6470559-4FC0-9242-AEE4-ADCD4BF5A19A}" type="presOf" srcId="{6FCA7E15-C85D-41D7-8548-B4DA247CDEDF}" destId="{68F8B592-AA85-472B-97A4-52D0AA84C4B4}" srcOrd="1" destOrd="0" presId="urn:microsoft.com/office/officeart/2005/8/layout/hProcess4"/>
    <dgm:cxn modelId="{AA63980C-C5C6-C14F-A94B-5577BCF8DA4C}" srcId="{02A0D1F9-B648-40FC-9243-D9F802EF9E63}" destId="{9A2DEF72-CA14-4C4D-97DC-F315F94FDD23}" srcOrd="0" destOrd="0" parTransId="{54E33FD3-DC3D-4B41-B5A2-00FF8C2891CC}" sibTransId="{39198F29-0FB9-2042-A7BC-9E30203A9C18}"/>
    <dgm:cxn modelId="{2C479EBD-6A7B-0045-9A3E-82AF7C917AE1}" type="presOf" srcId="{8D3DE659-DDA4-4DC1-B1EC-57C7657F6045}" destId="{5816CCEE-9270-48AA-B8DA-D66A4833EA5B}" srcOrd="0" destOrd="1" presId="urn:microsoft.com/office/officeart/2005/8/layout/hProcess4"/>
    <dgm:cxn modelId="{5F54B336-DBD4-45B2-8641-E3451C716832}" srcId="{72E2796B-9C0F-41F7-AA33-405BDE8E4A32}" destId="{02A0D1F9-B648-40FC-9243-D9F802EF9E63}" srcOrd="0" destOrd="0" parTransId="{46C6A30D-3C61-41FF-96B6-723C147D6D39}" sibTransId="{CDFC1282-C449-4A37-B97A-A5C19F5825B0}"/>
    <dgm:cxn modelId="{5BCC5C35-39CF-FA4A-B2D4-E86F6BF9A69A}" type="presOf" srcId="{9A2DEF72-CA14-4C4D-97DC-F315F94FDD23}" destId="{212D7527-A1E5-4BD5-9B0D-930EBE08C0DD}" srcOrd="1" destOrd="0" presId="urn:microsoft.com/office/officeart/2005/8/layout/hProcess4"/>
    <dgm:cxn modelId="{5F061D4A-C536-5F42-9B52-6BC0F7D35E1D}" type="presOf" srcId="{CC057658-2DF3-4458-8272-1BD389BA2F95}" destId="{5816CCEE-9270-48AA-B8DA-D66A4833EA5B}" srcOrd="0" destOrd="2" presId="urn:microsoft.com/office/officeart/2005/8/layout/hProcess4"/>
    <dgm:cxn modelId="{C04EA98C-69E0-9E47-AB76-2F00B44A32F0}" type="presOf" srcId="{E7354679-E0A4-4167-BE0A-D006D40B38A3}" destId="{E0CECC02-66A4-44C2-ADAB-C22DC1607C3C}" srcOrd="0" destOrd="1" presId="urn:microsoft.com/office/officeart/2005/8/layout/hProcess4"/>
    <dgm:cxn modelId="{C638822D-906E-D345-8764-6B56FD30D7A9}" type="presOf" srcId="{02A0D1F9-B648-40FC-9243-D9F802EF9E63}" destId="{C9A8B730-9056-4534-AFCC-C85E8AD7DB5F}" srcOrd="0" destOrd="0" presId="urn:microsoft.com/office/officeart/2005/8/layout/hProcess4"/>
    <dgm:cxn modelId="{321183BB-7802-3047-B70D-2D29A5385D3B}" type="presOf" srcId="{69FFE095-CF32-413E-946E-F6AD0E4464DF}" destId="{68F8B592-AA85-472B-97A4-52D0AA84C4B4}" srcOrd="1" destOrd="1" presId="urn:microsoft.com/office/officeart/2005/8/layout/hProcess4"/>
    <dgm:cxn modelId="{2A4E0808-E0CF-4E21-A900-BABF6CA7D5E4}" srcId="{02A0D1F9-B648-40FC-9243-D9F802EF9E63}" destId="{8D3DE659-DDA4-4DC1-B1EC-57C7657F6045}" srcOrd="1" destOrd="0" parTransId="{7B350DE0-54C8-4D8C-8774-7460A8EABAA6}" sibTransId="{3DAA4D38-6B6F-4652-9420-7AE452C2C02D}"/>
    <dgm:cxn modelId="{459C021D-B410-6D4A-9169-D430115AE837}" type="presOf" srcId="{5A85A8FD-2D5B-44B6-86E0-AAF4D2019CD7}" destId="{792123D2-DE6A-4024-A0A1-41AF003821C0}" srcOrd="0" destOrd="0" presId="urn:microsoft.com/office/officeart/2005/8/layout/hProcess4"/>
    <dgm:cxn modelId="{132974DB-665A-1742-9AF8-EBE4C8A3C7DE}" type="presOf" srcId="{72E2796B-9C0F-41F7-AA33-405BDE8E4A32}" destId="{08EE4005-E8AB-40F8-B893-7C713FB17A1B}" srcOrd="0" destOrd="0" presId="urn:microsoft.com/office/officeart/2005/8/layout/hProcess4"/>
    <dgm:cxn modelId="{F8C99DF5-F24A-9F4D-861F-95E171B25102}" type="presOf" srcId="{CDFC1282-C449-4A37-B97A-A5C19F5825B0}" destId="{B51EF2D9-EB49-4AE4-AF98-25DC78509D06}" srcOrd="0" destOrd="0" presId="urn:microsoft.com/office/officeart/2005/8/layout/hProcess4"/>
    <dgm:cxn modelId="{5E357535-266E-4012-BBFF-65F07AC38B61}" srcId="{02A0D1F9-B648-40FC-9243-D9F802EF9E63}" destId="{CC057658-2DF3-4458-8272-1BD389BA2F95}" srcOrd="2" destOrd="0" parTransId="{CA05B7BC-2C05-45C0-816D-1CC8D70C9886}" sibTransId="{D5403076-277B-4139-984C-0253DEFE0A8D}"/>
    <dgm:cxn modelId="{8673612A-94D7-C04C-9075-588AA7FA3FF2}" type="presOf" srcId="{8D3DE659-DDA4-4DC1-B1EC-57C7657F6045}" destId="{212D7527-A1E5-4BD5-9B0D-930EBE08C0DD}" srcOrd="1" destOrd="1" presId="urn:microsoft.com/office/officeart/2005/8/layout/hProcess4"/>
    <dgm:cxn modelId="{086BB35B-38B2-B945-BDEE-388CB2959878}" type="presOf" srcId="{6FCA7E15-C85D-41D7-8548-B4DA247CDEDF}" destId="{A4B99488-E7A8-43D1-98E6-2D149BACC2DA}" srcOrd="0" destOrd="0" presId="urn:microsoft.com/office/officeart/2005/8/layout/hProcess4"/>
    <dgm:cxn modelId="{2871B605-4AE5-4713-8F9A-4296C865A746}" srcId="{5A85A8FD-2D5B-44B6-86E0-AAF4D2019CD7}" destId="{E7354679-E0A4-4167-BE0A-D006D40B38A3}" srcOrd="1" destOrd="0" parTransId="{B798563E-45F2-4C40-B282-5D365A69DEED}" sibTransId="{EEA24CD2-0EE8-4DE7-B577-DA76267B922B}"/>
    <dgm:cxn modelId="{6DDE7C57-A28C-4010-8827-1092A0513A36}" srcId="{5A85A8FD-2D5B-44B6-86E0-AAF4D2019CD7}" destId="{8A6A3069-75CB-4AC6-B633-A14FFD693C7D}" srcOrd="2" destOrd="0" parTransId="{401E9360-EE7C-449E-8A10-71151AE15731}" sibTransId="{3A175EFB-7928-41A9-8C47-5DD53B758E73}"/>
    <dgm:cxn modelId="{609E559D-1525-8A49-AA34-3AC585D0B115}" type="presOf" srcId="{88B05C42-E642-42A8-AA15-0BE1A16E7281}" destId="{6BEE72DF-2A7F-430C-B5CA-59A248F94EF7}" srcOrd="0" destOrd="0" presId="urn:microsoft.com/office/officeart/2005/8/layout/hProcess4"/>
    <dgm:cxn modelId="{8FDF516A-6993-584E-9C68-79B11F3B8B6C}" type="presOf" srcId="{B13C3530-536C-4944-AB08-1F59D2718D6E}" destId="{E0CECC02-66A4-44C2-ADAB-C22DC1607C3C}" srcOrd="0" destOrd="0" presId="urn:microsoft.com/office/officeart/2005/8/layout/hProcess4"/>
    <dgm:cxn modelId="{476943C8-D29A-7740-9F0A-BA5BAF394B1D}" srcId="{5A85A8FD-2D5B-44B6-86E0-AAF4D2019CD7}" destId="{B13C3530-536C-4944-AB08-1F59D2718D6E}" srcOrd="0" destOrd="0" parTransId="{3585DE3D-8C62-4B4A-8517-A34CD869EB9C}" sibTransId="{976ECA28-46B9-1D44-926B-0B5770187804}"/>
    <dgm:cxn modelId="{3A4FD9BF-67B3-5A44-ABD0-AEDAD5301144}" type="presOf" srcId="{9A2DEF72-CA14-4C4D-97DC-F315F94FDD23}" destId="{5816CCEE-9270-48AA-B8DA-D66A4833EA5B}" srcOrd="0" destOrd="0" presId="urn:microsoft.com/office/officeart/2005/8/layout/hProcess4"/>
    <dgm:cxn modelId="{A0E35C82-5CF9-D54E-B8CD-9A146C37828B}" type="presOf" srcId="{B13C3530-536C-4944-AB08-1F59D2718D6E}" destId="{5DE55E27-A687-45CA-A4EA-95B248FBC03B}" srcOrd="1" destOrd="0" presId="urn:microsoft.com/office/officeart/2005/8/layout/hProcess4"/>
    <dgm:cxn modelId="{5AAC4DF5-6BE7-994D-BA62-D51F5948B920}" type="presOf" srcId="{8A6A3069-75CB-4AC6-B633-A14FFD693C7D}" destId="{5DE55E27-A687-45CA-A4EA-95B248FBC03B}" srcOrd="1" destOrd="2" presId="urn:microsoft.com/office/officeart/2005/8/layout/hProcess4"/>
    <dgm:cxn modelId="{28BEA5E9-AC7D-4B18-9E74-532B3458D377}" srcId="{BBCEC4C8-F6E4-4099-9CCD-29F441003850}" destId="{6FCA7E15-C85D-41D7-8548-B4DA247CDEDF}" srcOrd="0" destOrd="0" parTransId="{C8704C13-C02F-4F77-AEAC-4F02D5996921}" sibTransId="{948A4120-C7BC-478B-B69B-5AC69C6D85A1}"/>
    <dgm:cxn modelId="{4D9705BA-A3F8-7C45-A1A1-BA6B0AD4B276}" type="presOf" srcId="{69FFE095-CF32-413E-946E-F6AD0E4464DF}" destId="{A4B99488-E7A8-43D1-98E6-2D149BACC2DA}" srcOrd="0" destOrd="1" presId="urn:microsoft.com/office/officeart/2005/8/layout/hProcess4"/>
    <dgm:cxn modelId="{E679F27D-CE2C-2641-9D84-7BD5506A8174}" type="presParOf" srcId="{08EE4005-E8AB-40F8-B893-7C713FB17A1B}" destId="{024EA14F-80BE-4969-A5D2-9EB8EA5FE6D9}" srcOrd="0" destOrd="0" presId="urn:microsoft.com/office/officeart/2005/8/layout/hProcess4"/>
    <dgm:cxn modelId="{A6FA6640-9BD8-F045-AD16-80BB1CF9F3C3}" type="presParOf" srcId="{08EE4005-E8AB-40F8-B893-7C713FB17A1B}" destId="{F8C57E74-FAB3-4B43-9922-E735BC552F0A}" srcOrd="1" destOrd="0" presId="urn:microsoft.com/office/officeart/2005/8/layout/hProcess4"/>
    <dgm:cxn modelId="{8909D131-2FF5-1C49-B259-49FB50827CAE}" type="presParOf" srcId="{08EE4005-E8AB-40F8-B893-7C713FB17A1B}" destId="{75109360-3577-479F-A608-B13ACA3B04CF}" srcOrd="2" destOrd="0" presId="urn:microsoft.com/office/officeart/2005/8/layout/hProcess4"/>
    <dgm:cxn modelId="{75D63D20-D613-0348-8A8A-D5D68F5F76B2}" type="presParOf" srcId="{75109360-3577-479F-A608-B13ACA3B04CF}" destId="{686E935B-A423-4501-ADA2-7ACAB3ADB6D8}" srcOrd="0" destOrd="0" presId="urn:microsoft.com/office/officeart/2005/8/layout/hProcess4"/>
    <dgm:cxn modelId="{20347495-BAEB-034F-A762-A8CF3E594974}" type="presParOf" srcId="{686E935B-A423-4501-ADA2-7ACAB3ADB6D8}" destId="{C9368ACF-E309-44DD-A99B-6BA179732663}" srcOrd="0" destOrd="0" presId="urn:microsoft.com/office/officeart/2005/8/layout/hProcess4"/>
    <dgm:cxn modelId="{A40D008A-CF93-374A-B9D6-A732D60DD795}" type="presParOf" srcId="{686E935B-A423-4501-ADA2-7ACAB3ADB6D8}" destId="{5816CCEE-9270-48AA-B8DA-D66A4833EA5B}" srcOrd="1" destOrd="0" presId="urn:microsoft.com/office/officeart/2005/8/layout/hProcess4"/>
    <dgm:cxn modelId="{DF7BE0B1-11A6-464C-B1E1-2E66FAAB79E5}" type="presParOf" srcId="{686E935B-A423-4501-ADA2-7ACAB3ADB6D8}" destId="{212D7527-A1E5-4BD5-9B0D-930EBE08C0DD}" srcOrd="2" destOrd="0" presId="urn:microsoft.com/office/officeart/2005/8/layout/hProcess4"/>
    <dgm:cxn modelId="{28BDE330-5A33-E446-B122-7D613072F806}" type="presParOf" srcId="{686E935B-A423-4501-ADA2-7ACAB3ADB6D8}" destId="{C9A8B730-9056-4534-AFCC-C85E8AD7DB5F}" srcOrd="3" destOrd="0" presId="urn:microsoft.com/office/officeart/2005/8/layout/hProcess4"/>
    <dgm:cxn modelId="{46B36252-7D3C-484C-B6A5-254B84505805}" type="presParOf" srcId="{686E935B-A423-4501-ADA2-7ACAB3ADB6D8}" destId="{6217E1E1-4201-47A0-A2B8-293758358948}" srcOrd="4" destOrd="0" presId="urn:microsoft.com/office/officeart/2005/8/layout/hProcess4"/>
    <dgm:cxn modelId="{B920E23C-2C3D-5448-86B3-AF0E2A87EB76}" type="presParOf" srcId="{75109360-3577-479F-A608-B13ACA3B04CF}" destId="{B51EF2D9-EB49-4AE4-AF98-25DC78509D06}" srcOrd="1" destOrd="0" presId="urn:microsoft.com/office/officeart/2005/8/layout/hProcess4"/>
    <dgm:cxn modelId="{82C1B2D5-4F08-1948-ACA0-7FACD9AE1937}" type="presParOf" srcId="{75109360-3577-479F-A608-B13ACA3B04CF}" destId="{061DEEE1-27FC-4690-8E04-46607C4C7342}" srcOrd="2" destOrd="0" presId="urn:microsoft.com/office/officeart/2005/8/layout/hProcess4"/>
    <dgm:cxn modelId="{23ECDD12-57DC-864E-8973-DDBB002E120E}" type="presParOf" srcId="{061DEEE1-27FC-4690-8E04-46607C4C7342}" destId="{32696638-FB99-4EA1-A4F9-A6868DDF7DB2}" srcOrd="0" destOrd="0" presId="urn:microsoft.com/office/officeart/2005/8/layout/hProcess4"/>
    <dgm:cxn modelId="{E34DE0A8-B2AD-6C4D-81DC-AB7B8975F576}" type="presParOf" srcId="{061DEEE1-27FC-4690-8E04-46607C4C7342}" destId="{A4B99488-E7A8-43D1-98E6-2D149BACC2DA}" srcOrd="1" destOrd="0" presId="urn:microsoft.com/office/officeart/2005/8/layout/hProcess4"/>
    <dgm:cxn modelId="{201D3D84-57EB-EF40-A83D-DBA2AFAB81DF}" type="presParOf" srcId="{061DEEE1-27FC-4690-8E04-46607C4C7342}" destId="{68F8B592-AA85-472B-97A4-52D0AA84C4B4}" srcOrd="2" destOrd="0" presId="urn:microsoft.com/office/officeart/2005/8/layout/hProcess4"/>
    <dgm:cxn modelId="{FF1D7E44-5FDD-0941-B259-C7E23EC85C54}" type="presParOf" srcId="{061DEEE1-27FC-4690-8E04-46607C4C7342}" destId="{2043D528-EED7-443A-A34B-F6356E548F09}" srcOrd="3" destOrd="0" presId="urn:microsoft.com/office/officeart/2005/8/layout/hProcess4"/>
    <dgm:cxn modelId="{FE668454-21BF-874E-85EA-425EE5538453}" type="presParOf" srcId="{061DEEE1-27FC-4690-8E04-46607C4C7342}" destId="{8BB52BEF-5308-409C-8F06-CA7BF7A8A276}" srcOrd="4" destOrd="0" presId="urn:microsoft.com/office/officeart/2005/8/layout/hProcess4"/>
    <dgm:cxn modelId="{16097CE9-F81B-9144-B88E-E53AA8894DB1}" type="presParOf" srcId="{75109360-3577-479F-A608-B13ACA3B04CF}" destId="{6BEE72DF-2A7F-430C-B5CA-59A248F94EF7}" srcOrd="3" destOrd="0" presId="urn:microsoft.com/office/officeart/2005/8/layout/hProcess4"/>
    <dgm:cxn modelId="{F5E5E457-B2E9-1141-8C83-F74EE4E0B6E3}" type="presParOf" srcId="{75109360-3577-479F-A608-B13ACA3B04CF}" destId="{BC9E6439-B6BF-49A4-9EC2-1266B7309D38}" srcOrd="4" destOrd="0" presId="urn:microsoft.com/office/officeart/2005/8/layout/hProcess4"/>
    <dgm:cxn modelId="{04FAAAD5-9CD5-D144-976A-ACBC3027CA6C}" type="presParOf" srcId="{BC9E6439-B6BF-49A4-9EC2-1266B7309D38}" destId="{5F87ABFE-AE24-4DAD-BD83-250D33CA781C}" srcOrd="0" destOrd="0" presId="urn:microsoft.com/office/officeart/2005/8/layout/hProcess4"/>
    <dgm:cxn modelId="{CDF35AE1-6EB7-A148-9508-5A705DF089E7}" type="presParOf" srcId="{BC9E6439-B6BF-49A4-9EC2-1266B7309D38}" destId="{E0CECC02-66A4-44C2-ADAB-C22DC1607C3C}" srcOrd="1" destOrd="0" presId="urn:microsoft.com/office/officeart/2005/8/layout/hProcess4"/>
    <dgm:cxn modelId="{B201F5A7-E6AA-0A42-A308-E85B7D83D30C}" type="presParOf" srcId="{BC9E6439-B6BF-49A4-9EC2-1266B7309D38}" destId="{5DE55E27-A687-45CA-A4EA-95B248FBC03B}" srcOrd="2" destOrd="0" presId="urn:microsoft.com/office/officeart/2005/8/layout/hProcess4"/>
    <dgm:cxn modelId="{FB8D31A4-7D9C-8946-B1DF-7E2DB9E3D5F4}" type="presParOf" srcId="{BC9E6439-B6BF-49A4-9EC2-1266B7309D38}" destId="{792123D2-DE6A-4024-A0A1-41AF003821C0}" srcOrd="3" destOrd="0" presId="urn:microsoft.com/office/officeart/2005/8/layout/hProcess4"/>
    <dgm:cxn modelId="{821C9BCE-7413-014E-A8B3-3F05C035F2F4}" type="presParOf" srcId="{BC9E6439-B6BF-49A4-9EC2-1266B7309D38}" destId="{3B62FE7A-33B9-4C29-BCB2-1E4F68BCF6B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4F602F-A7D3-42BE-9572-F35F5C96C39B}">
      <dsp:nvSpPr>
        <dsp:cNvPr id="0" name=""/>
        <dsp:cNvSpPr/>
      </dsp:nvSpPr>
      <dsp:spPr>
        <a:xfrm>
          <a:off x="0" y="548617"/>
          <a:ext cx="7469437" cy="1087834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254000" bIns="172694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kern="1200" dirty="0" smtClean="0">
              <a:latin typeface="Palatino Linotype"/>
              <a:cs typeface="Palatino Linotype"/>
            </a:rPr>
            <a:t>13 de diciembre de 2017 </a:t>
          </a:r>
          <a:endParaRPr lang="es-MX" sz="1900" kern="1200" dirty="0"/>
        </a:p>
      </dsp:txBody>
      <dsp:txXfrm>
        <a:off x="0" y="820576"/>
        <a:ext cx="7197479" cy="543917"/>
      </dsp:txXfrm>
    </dsp:sp>
    <dsp:sp modelId="{8C85D87B-19E3-409A-9B63-E4DE6A6D1641}">
      <dsp:nvSpPr>
        <dsp:cNvPr id="0" name=""/>
        <dsp:cNvSpPr/>
      </dsp:nvSpPr>
      <dsp:spPr>
        <a:xfrm>
          <a:off x="0" y="1387494"/>
          <a:ext cx="2300586" cy="20955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latin typeface="Palatino Linotype"/>
              <a:cs typeface="Palatino Linotype"/>
            </a:rPr>
            <a:t>El Senado aprobó la minuta con proyecto de decreto, por el que se expide la Ley General de Archivos </a:t>
          </a:r>
          <a:endParaRPr lang="es-MX" sz="1800" kern="1200" dirty="0"/>
        </a:p>
      </dsp:txBody>
      <dsp:txXfrm>
        <a:off x="0" y="1387494"/>
        <a:ext cx="2300586" cy="2095569"/>
      </dsp:txXfrm>
    </dsp:sp>
    <dsp:sp modelId="{F8C34FDF-2F9A-4F6C-91E6-D5DC6515DBE4}">
      <dsp:nvSpPr>
        <dsp:cNvPr id="0" name=""/>
        <dsp:cNvSpPr/>
      </dsp:nvSpPr>
      <dsp:spPr>
        <a:xfrm>
          <a:off x="2300586" y="911228"/>
          <a:ext cx="5168850" cy="1087834"/>
        </a:xfrm>
        <a:prstGeom prst="rightArrow">
          <a:avLst>
            <a:gd name="adj1" fmla="val 50000"/>
            <a:gd name="adj2" fmla="val 5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254000" bIns="172694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kern="1200" dirty="0" smtClean="0">
              <a:latin typeface="Palatino Linotype"/>
              <a:cs typeface="Palatino Linotype"/>
            </a:rPr>
            <a:t>26 de abril de 2018 </a:t>
          </a:r>
          <a:endParaRPr lang="es-MX" sz="1900" kern="1200" dirty="0"/>
        </a:p>
      </dsp:txBody>
      <dsp:txXfrm>
        <a:off x="2300586" y="1183187"/>
        <a:ext cx="4896892" cy="543917"/>
      </dsp:txXfrm>
    </dsp:sp>
    <dsp:sp modelId="{DE1687A6-0F72-48D8-9324-130032275009}">
      <dsp:nvSpPr>
        <dsp:cNvPr id="0" name=""/>
        <dsp:cNvSpPr/>
      </dsp:nvSpPr>
      <dsp:spPr>
        <a:xfrm>
          <a:off x="2300586" y="1750106"/>
          <a:ext cx="2300586" cy="20955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latin typeface="Palatino Linotype"/>
              <a:cs typeface="Palatino Linotype"/>
            </a:rPr>
            <a:t>La Cámara de Diputados aprobó la minuta con proyecto de decreto, por el que se expide la Ley General de Archivos </a:t>
          </a:r>
          <a:endParaRPr lang="es-MX" sz="1800" kern="1200" dirty="0"/>
        </a:p>
      </dsp:txBody>
      <dsp:txXfrm>
        <a:off x="2300586" y="1750106"/>
        <a:ext cx="2300586" cy="2095569"/>
      </dsp:txXfrm>
    </dsp:sp>
    <dsp:sp modelId="{502E0EE3-7027-402B-8A13-9D32EA990D37}">
      <dsp:nvSpPr>
        <dsp:cNvPr id="0" name=""/>
        <dsp:cNvSpPr/>
      </dsp:nvSpPr>
      <dsp:spPr>
        <a:xfrm>
          <a:off x="4601173" y="1273840"/>
          <a:ext cx="2868263" cy="1087834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254000" bIns="172694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/>
            <a:t>¿?</a:t>
          </a:r>
          <a:endParaRPr lang="es-MX" sz="1900" kern="1200" dirty="0"/>
        </a:p>
      </dsp:txBody>
      <dsp:txXfrm>
        <a:off x="4601173" y="1545799"/>
        <a:ext cx="2596305" cy="543917"/>
      </dsp:txXfrm>
    </dsp:sp>
    <dsp:sp modelId="{884404F4-B407-4506-BBE5-E2E62F2305C1}">
      <dsp:nvSpPr>
        <dsp:cNvPr id="0" name=""/>
        <dsp:cNvSpPr/>
      </dsp:nvSpPr>
      <dsp:spPr>
        <a:xfrm>
          <a:off x="4601173" y="2112717"/>
          <a:ext cx="2300586" cy="20649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latin typeface="Palatino Linotype"/>
              <a:cs typeface="Palatino Linotype"/>
            </a:rPr>
            <a:t>Publicación de la Ley General de Archivos en el Diario Oficial de la Federación </a:t>
          </a:r>
          <a:endParaRPr lang="es-MX" sz="1800" kern="1200" dirty="0"/>
        </a:p>
      </dsp:txBody>
      <dsp:txXfrm>
        <a:off x="4601173" y="2112717"/>
        <a:ext cx="2300586" cy="20649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8B74C7-FC35-FF4F-A608-4F2C4539570B}">
      <dsp:nvSpPr>
        <dsp:cNvPr id="0" name=""/>
        <dsp:cNvSpPr/>
      </dsp:nvSpPr>
      <dsp:spPr>
        <a:xfrm>
          <a:off x="2261228" y="558065"/>
          <a:ext cx="3725867" cy="3725867"/>
        </a:xfrm>
        <a:prstGeom prst="blockArc">
          <a:avLst>
            <a:gd name="adj1" fmla="val 11880000"/>
            <a:gd name="adj2" fmla="val 16200000"/>
            <a:gd name="adj3" fmla="val 464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2B6607A-4372-9948-ADBC-765749E0D5AF}">
      <dsp:nvSpPr>
        <dsp:cNvPr id="0" name=""/>
        <dsp:cNvSpPr/>
      </dsp:nvSpPr>
      <dsp:spPr>
        <a:xfrm>
          <a:off x="2261228" y="558065"/>
          <a:ext cx="3725867" cy="3725867"/>
        </a:xfrm>
        <a:prstGeom prst="blockArc">
          <a:avLst>
            <a:gd name="adj1" fmla="val 7560000"/>
            <a:gd name="adj2" fmla="val 11880000"/>
            <a:gd name="adj3" fmla="val 464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0373197-E46D-B040-BAAD-0BF467D16183}">
      <dsp:nvSpPr>
        <dsp:cNvPr id="0" name=""/>
        <dsp:cNvSpPr/>
      </dsp:nvSpPr>
      <dsp:spPr>
        <a:xfrm>
          <a:off x="2261228" y="558065"/>
          <a:ext cx="3725867" cy="3725867"/>
        </a:xfrm>
        <a:prstGeom prst="blockArc">
          <a:avLst>
            <a:gd name="adj1" fmla="val 3240000"/>
            <a:gd name="adj2" fmla="val 7560000"/>
            <a:gd name="adj3" fmla="val 464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208E3BE-ADBC-0B44-BA2A-6EFD92C5866D}">
      <dsp:nvSpPr>
        <dsp:cNvPr id="0" name=""/>
        <dsp:cNvSpPr/>
      </dsp:nvSpPr>
      <dsp:spPr>
        <a:xfrm>
          <a:off x="2261228" y="558065"/>
          <a:ext cx="3725867" cy="3725867"/>
        </a:xfrm>
        <a:prstGeom prst="blockArc">
          <a:avLst>
            <a:gd name="adj1" fmla="val 20520000"/>
            <a:gd name="adj2" fmla="val 3240000"/>
            <a:gd name="adj3" fmla="val 464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BA82E58-EB74-A940-9C49-4623AFFBDCD9}">
      <dsp:nvSpPr>
        <dsp:cNvPr id="0" name=""/>
        <dsp:cNvSpPr/>
      </dsp:nvSpPr>
      <dsp:spPr>
        <a:xfrm>
          <a:off x="2261228" y="558065"/>
          <a:ext cx="3725867" cy="3725867"/>
        </a:xfrm>
        <a:prstGeom prst="blockArc">
          <a:avLst>
            <a:gd name="adj1" fmla="val 16200000"/>
            <a:gd name="adj2" fmla="val 20520000"/>
            <a:gd name="adj3" fmla="val 464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F05FF18-2E89-3B4A-BFAC-6B2411621DE9}">
      <dsp:nvSpPr>
        <dsp:cNvPr id="0" name=""/>
        <dsp:cNvSpPr/>
      </dsp:nvSpPr>
      <dsp:spPr>
        <a:xfrm>
          <a:off x="3266242" y="1563079"/>
          <a:ext cx="1715839" cy="171583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i="0" kern="1200" dirty="0" smtClean="0">
              <a:solidFill>
                <a:schemeClr val="accent6">
                  <a:lumMod val="50000"/>
                </a:schemeClr>
              </a:solidFill>
              <a:latin typeface="Palatino Linotype"/>
              <a:cs typeface="Palatino Linotype"/>
            </a:rPr>
            <a:t>Principios</a:t>
          </a:r>
          <a:endParaRPr lang="es-ES" sz="1600" b="1" i="0" kern="1200" dirty="0">
            <a:solidFill>
              <a:schemeClr val="accent6">
                <a:lumMod val="50000"/>
              </a:schemeClr>
            </a:solidFill>
            <a:latin typeface="Palatino Linotype"/>
            <a:cs typeface="Palatino Linotype"/>
          </a:endParaRPr>
        </a:p>
      </dsp:txBody>
      <dsp:txXfrm>
        <a:off x="3517521" y="1814358"/>
        <a:ext cx="1213281" cy="1213281"/>
      </dsp:txXfrm>
    </dsp:sp>
    <dsp:sp modelId="{46EB141B-6A5B-AC43-AF85-C1F7792FD707}">
      <dsp:nvSpPr>
        <dsp:cNvPr id="0" name=""/>
        <dsp:cNvSpPr/>
      </dsp:nvSpPr>
      <dsp:spPr>
        <a:xfrm>
          <a:off x="3485183" y="761"/>
          <a:ext cx="1277957" cy="1201087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b="1" i="0" kern="1200" dirty="0" smtClean="0">
              <a:solidFill>
                <a:schemeClr val="accent6">
                  <a:lumMod val="75000"/>
                </a:schemeClr>
              </a:solidFill>
              <a:latin typeface="Palatino Linotype"/>
              <a:cs typeface="Palatino Linotype"/>
            </a:rPr>
            <a:t>Conservación</a:t>
          </a:r>
          <a:endParaRPr lang="es-ES" sz="1050" b="1" i="0" kern="1200" dirty="0">
            <a:solidFill>
              <a:schemeClr val="accent6">
                <a:lumMod val="75000"/>
              </a:schemeClr>
            </a:solidFill>
            <a:latin typeface="Palatino Linotype"/>
            <a:cs typeface="Palatino Linotype"/>
          </a:endParaRPr>
        </a:p>
      </dsp:txBody>
      <dsp:txXfrm>
        <a:off x="3672335" y="176656"/>
        <a:ext cx="903653" cy="849297"/>
      </dsp:txXfrm>
    </dsp:sp>
    <dsp:sp modelId="{F6ED4FA5-A972-9E43-9A3B-9EE4C1A3F30A}">
      <dsp:nvSpPr>
        <dsp:cNvPr id="0" name=""/>
        <dsp:cNvSpPr/>
      </dsp:nvSpPr>
      <dsp:spPr>
        <a:xfrm>
          <a:off x="5147390" y="1258139"/>
          <a:ext cx="1414809" cy="1201087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b="1" i="0" kern="1200" dirty="0" smtClean="0">
              <a:solidFill>
                <a:schemeClr val="accent6">
                  <a:lumMod val="75000"/>
                </a:schemeClr>
              </a:solidFill>
              <a:latin typeface="Palatino Linotype"/>
              <a:cs typeface="Palatino Linotype"/>
            </a:rPr>
            <a:t>Procedencia</a:t>
          </a:r>
          <a:endParaRPr lang="es-ES_tradnl" sz="1050" b="1" i="0" kern="1200" dirty="0">
            <a:solidFill>
              <a:schemeClr val="accent6">
                <a:lumMod val="75000"/>
              </a:schemeClr>
            </a:solidFill>
            <a:latin typeface="Palatino Linotype"/>
            <a:cs typeface="Palatino Linotype"/>
          </a:endParaRPr>
        </a:p>
      </dsp:txBody>
      <dsp:txXfrm>
        <a:off x="5354584" y="1434034"/>
        <a:ext cx="1000421" cy="849297"/>
      </dsp:txXfrm>
    </dsp:sp>
    <dsp:sp modelId="{B54747E0-11F1-DB44-9A31-EA7F579B19C6}">
      <dsp:nvSpPr>
        <dsp:cNvPr id="0" name=""/>
        <dsp:cNvSpPr/>
      </dsp:nvSpPr>
      <dsp:spPr>
        <a:xfrm>
          <a:off x="4443900" y="3292619"/>
          <a:ext cx="1499702" cy="1201087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b="1" i="0" kern="1200" dirty="0" smtClean="0">
              <a:solidFill>
                <a:schemeClr val="accent6">
                  <a:lumMod val="75000"/>
                </a:schemeClr>
              </a:solidFill>
              <a:latin typeface="Palatino Linotype"/>
              <a:cs typeface="Palatino Linotype"/>
            </a:rPr>
            <a:t>Integridad</a:t>
          </a:r>
          <a:endParaRPr lang="es-ES_tradnl" sz="1050" b="1" i="0" kern="1200" dirty="0">
            <a:solidFill>
              <a:schemeClr val="accent6">
                <a:lumMod val="75000"/>
              </a:schemeClr>
            </a:solidFill>
            <a:latin typeface="Palatino Linotype"/>
            <a:cs typeface="Palatino Linotype"/>
          </a:endParaRPr>
        </a:p>
      </dsp:txBody>
      <dsp:txXfrm>
        <a:off x="4663526" y="3468514"/>
        <a:ext cx="1060450" cy="849297"/>
      </dsp:txXfrm>
    </dsp:sp>
    <dsp:sp modelId="{41557AC1-EF26-5E49-926B-672013274702}">
      <dsp:nvSpPr>
        <dsp:cNvPr id="0" name=""/>
        <dsp:cNvSpPr/>
      </dsp:nvSpPr>
      <dsp:spPr>
        <a:xfrm>
          <a:off x="2229263" y="3292619"/>
          <a:ext cx="1650618" cy="1201087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b="1" i="0" kern="1200" dirty="0" smtClean="0">
              <a:solidFill>
                <a:schemeClr val="accent6">
                  <a:lumMod val="75000"/>
                </a:schemeClr>
              </a:solidFill>
              <a:latin typeface="Palatino Linotype"/>
              <a:cs typeface="Palatino Linotype"/>
            </a:rPr>
            <a:t>Disponibilidad</a:t>
          </a:r>
          <a:endParaRPr lang="es-ES_tradnl" sz="1050" b="1" i="0" kern="1200" dirty="0">
            <a:solidFill>
              <a:schemeClr val="accent6">
                <a:lumMod val="75000"/>
              </a:schemeClr>
            </a:solidFill>
            <a:latin typeface="Palatino Linotype"/>
            <a:cs typeface="Palatino Linotype"/>
          </a:endParaRPr>
        </a:p>
      </dsp:txBody>
      <dsp:txXfrm>
        <a:off x="2470990" y="3468514"/>
        <a:ext cx="1167164" cy="849297"/>
      </dsp:txXfrm>
    </dsp:sp>
    <dsp:sp modelId="{DCF62524-820C-E242-8178-3206F18DD437}">
      <dsp:nvSpPr>
        <dsp:cNvPr id="0" name=""/>
        <dsp:cNvSpPr/>
      </dsp:nvSpPr>
      <dsp:spPr>
        <a:xfrm>
          <a:off x="1667400" y="1258139"/>
          <a:ext cx="1452259" cy="1201087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b="1" i="0" kern="1200" dirty="0" smtClean="0">
              <a:solidFill>
                <a:schemeClr val="accent6">
                  <a:lumMod val="75000"/>
                </a:schemeClr>
              </a:solidFill>
              <a:latin typeface="Palatino Linotype"/>
              <a:cs typeface="Palatino Linotype"/>
            </a:rPr>
            <a:t>Accesibilidad</a:t>
          </a:r>
          <a:endParaRPr lang="es-ES_tradnl" sz="1050" b="1" i="0" kern="1200" dirty="0">
            <a:solidFill>
              <a:schemeClr val="accent6">
                <a:lumMod val="75000"/>
              </a:schemeClr>
            </a:solidFill>
            <a:latin typeface="Palatino Linotype"/>
            <a:cs typeface="Palatino Linotype"/>
          </a:endParaRPr>
        </a:p>
      </dsp:txBody>
      <dsp:txXfrm>
        <a:off x="1880078" y="1434034"/>
        <a:ext cx="1026903" cy="8492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2E373-667D-4C94-A690-4604DF7C5098}" type="datetimeFigureOut">
              <a:rPr lang="es-MX" smtClean="0"/>
              <a:t>11/06/2018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5659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33107"/>
            <a:ext cx="2945659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A4112-2355-4C31-B059-2A2F99FDD68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2328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F789B-8CAA-164D-AFE7-5B377865EAB7}" type="datetimeFigureOut">
              <a:rPr lang="es-ES_tradnl" smtClean="0"/>
              <a:t>11/06/2018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9963"/>
            <a:ext cx="5438775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32925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EF453-44A7-1341-8350-0391CD26D91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5187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CECF-5038-644F-982A-715DEAC98CB6}" type="datetimeFigureOut">
              <a:rPr lang="es-ES" smtClean="0"/>
              <a:t>11/06/2018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1E331-B09A-E34E-A217-65DB237B2C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8075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CECF-5038-644F-982A-715DEAC98CB6}" type="datetimeFigureOut">
              <a:rPr lang="es-ES" smtClean="0"/>
              <a:t>11/06/2018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1E331-B09A-E34E-A217-65DB237B2C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916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CECF-5038-644F-982A-715DEAC98CB6}" type="datetimeFigureOut">
              <a:rPr lang="es-ES" smtClean="0"/>
              <a:t>11/06/2018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1E331-B09A-E34E-A217-65DB237B2C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422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CECF-5038-644F-982A-715DEAC98CB6}" type="datetimeFigureOut">
              <a:rPr lang="es-ES" smtClean="0"/>
              <a:t>11/06/2018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1E331-B09A-E34E-A217-65DB237B2C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8851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CECF-5038-644F-982A-715DEAC98CB6}" type="datetimeFigureOut">
              <a:rPr lang="es-ES" smtClean="0"/>
              <a:t>11/06/2018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1E331-B09A-E34E-A217-65DB237B2C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9287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CECF-5038-644F-982A-715DEAC98CB6}" type="datetimeFigureOut">
              <a:rPr lang="es-ES" smtClean="0"/>
              <a:t>11/06/2018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1E331-B09A-E34E-A217-65DB237B2C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64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CECF-5038-644F-982A-715DEAC98CB6}" type="datetimeFigureOut">
              <a:rPr lang="es-ES" smtClean="0"/>
              <a:t>11/06/2018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1E331-B09A-E34E-A217-65DB237B2C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0481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CECF-5038-644F-982A-715DEAC98CB6}" type="datetimeFigureOut">
              <a:rPr lang="es-ES" smtClean="0"/>
              <a:t>11/06/2018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1E331-B09A-E34E-A217-65DB237B2C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0772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CECF-5038-644F-982A-715DEAC98CB6}" type="datetimeFigureOut">
              <a:rPr lang="es-ES" smtClean="0"/>
              <a:t>11/06/2018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1E331-B09A-E34E-A217-65DB237B2C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4907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CECF-5038-644F-982A-715DEAC98CB6}" type="datetimeFigureOut">
              <a:rPr lang="es-ES" smtClean="0"/>
              <a:t>11/06/2018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1E331-B09A-E34E-A217-65DB237B2C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6073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CECF-5038-644F-982A-715DEAC98CB6}" type="datetimeFigureOut">
              <a:rPr lang="es-ES" smtClean="0"/>
              <a:t>11/06/2018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1E331-B09A-E34E-A217-65DB237B2C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1757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1CECF-5038-644F-982A-715DEAC98CB6}" type="datetimeFigureOut">
              <a:rPr lang="es-ES" smtClean="0"/>
              <a:t>11/06/2018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1E331-B09A-E34E-A217-65DB237B2C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113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e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5.png"/><Relationship Id="rId2" Type="http://schemas.openxmlformats.org/officeDocument/2006/relationships/hyperlink" Target="mailto:Jose.luna@itaipem.org.m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lantilla Acceso-01-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" y="0"/>
            <a:ext cx="9142342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3162" y="580480"/>
            <a:ext cx="1038808" cy="5914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541488" y="4911584"/>
            <a:ext cx="40624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Palatino Linotype"/>
                <a:cs typeface="Palatino Linotype"/>
              </a:rPr>
              <a:t>Mtro. José Guadalupe Luna Hernández</a:t>
            </a:r>
          </a:p>
          <a:p>
            <a:pPr algn="ctr"/>
            <a:r>
              <a:rPr lang="es-ES_tradnl" sz="1400" i="1" dirty="0" smtClean="0">
                <a:solidFill>
                  <a:schemeClr val="bg1">
                    <a:lumMod val="50000"/>
                  </a:schemeClr>
                </a:solidFill>
                <a:latin typeface="Palatino Linotype"/>
                <a:cs typeface="Palatino Linotype"/>
              </a:rPr>
              <a:t>Comisionado</a:t>
            </a:r>
            <a:r>
              <a:rPr lang="es-ES_tradnl" sz="1600" dirty="0" smtClean="0">
                <a:latin typeface="Palatino Linotype"/>
                <a:cs typeface="Palatino Linotype"/>
              </a:rPr>
              <a:t> </a:t>
            </a:r>
            <a:endParaRPr lang="es-ES_tradnl" sz="1600" dirty="0">
              <a:latin typeface="Palatino Linotype"/>
              <a:cs typeface="Palatino Linotype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950234" y="5791170"/>
            <a:ext cx="3244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latin typeface="Palatino Linotype"/>
                <a:cs typeface="Palatino Linotype"/>
              </a:rPr>
              <a:t>Nezahualcóyotl, Estado de </a:t>
            </a:r>
            <a:r>
              <a:rPr lang="es-ES" sz="1200" dirty="0" smtClean="0">
                <a:latin typeface="Palatino Linotype"/>
                <a:cs typeface="Palatino Linotype"/>
              </a:rPr>
              <a:t>México</a:t>
            </a:r>
            <a:r>
              <a:rPr lang="es-ES_tradnl" sz="1200" i="1" dirty="0" smtClean="0">
                <a:solidFill>
                  <a:schemeClr val="bg1">
                    <a:lumMod val="50000"/>
                  </a:schemeClr>
                </a:solidFill>
                <a:latin typeface="Palatino Linotype"/>
                <a:cs typeface="Palatino Linotype"/>
              </a:rPr>
              <a:t>,</a:t>
            </a:r>
          </a:p>
          <a:p>
            <a:pPr algn="ctr"/>
            <a:r>
              <a:rPr lang="es-ES_tradnl" sz="1200" i="1" dirty="0" smtClean="0">
                <a:solidFill>
                  <a:schemeClr val="bg1">
                    <a:lumMod val="50000"/>
                  </a:schemeClr>
                </a:solidFill>
                <a:latin typeface="Palatino Linotype"/>
                <a:cs typeface="Palatino Linotype"/>
              </a:rPr>
              <a:t>11 de junio de 2018</a:t>
            </a:r>
            <a:endParaRPr lang="es-ES_tradnl" sz="1200" i="1" dirty="0">
              <a:solidFill>
                <a:schemeClr val="bg1">
                  <a:lumMod val="50000"/>
                </a:schemeClr>
              </a:solidFill>
              <a:latin typeface="Palatino Linotype"/>
              <a:cs typeface="Palatino Linotype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766455" y="2370662"/>
            <a:ext cx="52548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i="1" dirty="0" smtClean="0">
                <a:latin typeface="Palatino Linotype"/>
                <a:cs typeface="Palatino Linotype"/>
              </a:rPr>
              <a:t>Análisis de la Ley General de Archivos y retos para los sujetos obligados </a:t>
            </a:r>
            <a:endParaRPr lang="es-ES_tradnl" sz="2800" b="1" i="1" dirty="0">
              <a:latin typeface="Palatino Linotype"/>
              <a:cs typeface="Palatino Linotype"/>
            </a:endParaRPr>
          </a:p>
        </p:txBody>
      </p:sp>
      <p:pic>
        <p:nvPicPr>
          <p:cNvPr id="4" name="Imagen 3" descr="LOGO COMISIÓN 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805" y="702444"/>
            <a:ext cx="1634081" cy="469436"/>
          </a:xfrm>
          <a:prstGeom prst="rect">
            <a:avLst/>
          </a:prstGeom>
        </p:spPr>
      </p:pic>
      <p:pic>
        <p:nvPicPr>
          <p:cNvPr id="3" name="Imagen 2" descr="Logo sin capas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05" y="531928"/>
            <a:ext cx="2326566" cy="86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2036" y="410372"/>
            <a:ext cx="7391868" cy="41015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200" dirty="0">
                <a:latin typeface="Palatino Linotype"/>
                <a:cs typeface="Palatino Linotype"/>
              </a:rPr>
              <a:t>Los sujetos obligados deberán conservar y preservar los archivos relativos a violaciones graves de derechos humanos, así como a respetar y garantizar el derecho de acceso a los mismos de conformidad con las disposiciones legales en materia de acceso a la información pública y protección de datos personales, siempre que no hayan sido declarados como históricos, en cuyo caso, su consulta será irrestricta.</a:t>
            </a:r>
            <a:endParaRPr lang="es-ES_tradnl" sz="2200" dirty="0">
              <a:latin typeface="Palatino Linotype"/>
              <a:cs typeface="Palatino Linotype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223" y="3254698"/>
            <a:ext cx="3750468" cy="297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2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0844" y="1339008"/>
            <a:ext cx="3238958" cy="4136374"/>
          </a:xfrm>
        </p:spPr>
        <p:txBody>
          <a:bodyPr>
            <a:normAutofit/>
          </a:bodyPr>
          <a:lstStyle/>
          <a:p>
            <a:pPr algn="just"/>
            <a:r>
              <a:rPr lang="es-MX" sz="1800" dirty="0" smtClean="0">
                <a:latin typeface="Palatino Linotype" panose="02040502050505030304" pitchFamily="18" charset="0"/>
              </a:rPr>
              <a:t>Todos los documentos de archivo forman parte de este sistema y deberán agruparse en expedientes de manera lógica y cronológica, y relacionarse con un mismo asunto, reflejando con exactitud la información contenida en ellos.</a:t>
            </a:r>
            <a:endParaRPr lang="es-MX" sz="1800" dirty="0">
              <a:latin typeface="Palatino Linotype" panose="0204050205050503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44" y="672463"/>
            <a:ext cx="4420837" cy="5696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0" y="1473200"/>
            <a:ext cx="4305300" cy="38989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16753" y="727521"/>
            <a:ext cx="4533627" cy="452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200" b="1" i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Sistema Institucional de Archivos</a:t>
            </a:r>
            <a:endParaRPr lang="es-ES_tradnl" sz="2200" b="1" i="1" dirty="0">
              <a:solidFill>
                <a:srgbClr val="FFFFFF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426381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68" y="380684"/>
            <a:ext cx="7820426" cy="566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2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de flecha 12"/>
          <p:cNvCxnSpPr/>
          <p:nvPr/>
        </p:nvCxnSpPr>
        <p:spPr>
          <a:xfrm>
            <a:off x="4781320" y="1883884"/>
            <a:ext cx="0" cy="4321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>
            <a:off x="5917499" y="2658767"/>
            <a:ext cx="542036" cy="3818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 flipV="1">
            <a:off x="6010466" y="3777015"/>
            <a:ext cx="1161500" cy="327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2319416" y="2658767"/>
            <a:ext cx="608194" cy="3818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V="1">
            <a:off x="2006111" y="3771104"/>
            <a:ext cx="876115" cy="3822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457200" y="5458266"/>
            <a:ext cx="7761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Palatino Linotype" panose="02040502050505030304" pitchFamily="18" charset="0"/>
              </a:rPr>
              <a:t>Los sujetos obligados podrán coordinarse para establecer </a:t>
            </a:r>
          </a:p>
          <a:p>
            <a:pPr algn="ctr"/>
            <a:r>
              <a:rPr lang="es-MX" sz="2000" dirty="0" smtClean="0">
                <a:latin typeface="Palatino Linotype" panose="02040502050505030304" pitchFamily="18" charset="0"/>
              </a:rPr>
              <a:t>archivos de concentración o históricos comunes</a:t>
            </a:r>
            <a:endParaRPr lang="es-MX" sz="2000" dirty="0">
              <a:latin typeface="Palatino Linotype" panose="0204050205050503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156" y="1720641"/>
            <a:ext cx="1156955" cy="88442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51270" y="2021123"/>
            <a:ext cx="97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rgbClr val="800000"/>
                </a:solidFill>
                <a:latin typeface="Palatino Linotype"/>
                <a:cs typeface="Palatino Linotype"/>
              </a:rPr>
              <a:t>Archivo municipal</a:t>
            </a:r>
            <a:endParaRPr lang="es-ES" sz="1200" dirty="0">
              <a:solidFill>
                <a:srgbClr val="800000"/>
              </a:solidFill>
              <a:latin typeface="Palatino Linotype"/>
              <a:cs typeface="Palatino Linotype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970" y="1105481"/>
            <a:ext cx="1156955" cy="884428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3599084" y="1405963"/>
            <a:ext cx="97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rgbClr val="800000"/>
                </a:solidFill>
                <a:latin typeface="Palatino Linotype"/>
                <a:cs typeface="Palatino Linotype"/>
              </a:rPr>
              <a:t>Archivo municipal</a:t>
            </a:r>
            <a:endParaRPr lang="es-ES" sz="1200" dirty="0">
              <a:solidFill>
                <a:srgbClr val="800000"/>
              </a:solidFill>
              <a:latin typeface="Palatino Linotype"/>
              <a:cs typeface="Palatino Linotype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354" y="1553929"/>
            <a:ext cx="1156955" cy="884428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5971468" y="1854411"/>
            <a:ext cx="97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rgbClr val="800000"/>
                </a:solidFill>
                <a:latin typeface="Palatino Linotype"/>
                <a:cs typeface="Palatino Linotype"/>
              </a:rPr>
              <a:t>Archivo municipal</a:t>
            </a:r>
            <a:endParaRPr lang="es-ES" sz="1200" dirty="0">
              <a:solidFill>
                <a:srgbClr val="800000"/>
              </a:solidFill>
              <a:latin typeface="Palatino Linotype"/>
              <a:cs typeface="Palatino Linotype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81" y="3476533"/>
            <a:ext cx="1156955" cy="884428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906595" y="3777015"/>
            <a:ext cx="97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rgbClr val="800000"/>
                </a:solidFill>
                <a:latin typeface="Palatino Linotype"/>
                <a:cs typeface="Palatino Linotype"/>
              </a:rPr>
              <a:t>Archivo municipal</a:t>
            </a:r>
            <a:endParaRPr lang="es-ES" sz="1200" dirty="0">
              <a:solidFill>
                <a:srgbClr val="800000"/>
              </a:solidFill>
              <a:latin typeface="Palatino Linotype"/>
              <a:cs typeface="Palatino Linotype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249" y="3573468"/>
            <a:ext cx="1156955" cy="884428"/>
          </a:xfrm>
          <a:prstGeom prst="rect">
            <a:avLst/>
          </a:prstGeom>
        </p:spPr>
      </p:pic>
      <p:sp>
        <p:nvSpPr>
          <p:cNvPr id="31" name="CuadroTexto 30"/>
          <p:cNvSpPr txBox="1"/>
          <p:nvPr/>
        </p:nvSpPr>
        <p:spPr>
          <a:xfrm>
            <a:off x="7428363" y="3873950"/>
            <a:ext cx="97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rgbClr val="800000"/>
                </a:solidFill>
                <a:latin typeface="Palatino Linotype"/>
                <a:cs typeface="Palatino Linotype"/>
              </a:rPr>
              <a:t>Archivo municipal</a:t>
            </a:r>
            <a:endParaRPr lang="es-ES" sz="1200" dirty="0">
              <a:solidFill>
                <a:srgbClr val="800000"/>
              </a:solidFill>
              <a:latin typeface="Palatino Linotype"/>
              <a:cs typeface="Palatino Linotype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308" y="2316076"/>
            <a:ext cx="2357505" cy="2332065"/>
          </a:xfrm>
          <a:prstGeom prst="rect">
            <a:avLst/>
          </a:prstGeom>
        </p:spPr>
      </p:pic>
      <p:sp>
        <p:nvSpPr>
          <p:cNvPr id="32" name="CuadroTexto 31"/>
          <p:cNvSpPr txBox="1"/>
          <p:nvPr/>
        </p:nvSpPr>
        <p:spPr>
          <a:xfrm>
            <a:off x="3063425" y="4770868"/>
            <a:ext cx="2584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rgbClr val="DE5959"/>
                </a:solidFill>
                <a:latin typeface="Palatino Linotype"/>
                <a:cs typeface="Palatino Linotype"/>
              </a:rPr>
              <a:t>Archivo Regional de Concentración</a:t>
            </a:r>
            <a:endParaRPr lang="es-ES" sz="1200" dirty="0">
              <a:solidFill>
                <a:srgbClr val="DE5959"/>
              </a:solidFill>
              <a:latin typeface="Palatino Linotype"/>
              <a:cs typeface="Palatino Linotype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67" y="387663"/>
            <a:ext cx="4659690" cy="569601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62146" y="485013"/>
            <a:ext cx="5669647" cy="376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200" b="1" i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Archivos regionales de concentración</a:t>
            </a:r>
            <a:endParaRPr lang="es-ES_tradnl" sz="2200" b="1" i="1" dirty="0">
              <a:solidFill>
                <a:srgbClr val="FFFFFF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54632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858651" y="4907755"/>
            <a:ext cx="7304183" cy="106095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0000" dist="23000" dir="5400000" rotWithShape="0">
              <a:schemeClr val="accent6">
                <a:lumMod val="75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600419" y="1553379"/>
            <a:ext cx="3674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Palatino Linotype" panose="02040502050505030304" pitchFamily="18" charset="0"/>
              </a:rPr>
              <a:t>Publicarlo en su portal electrónico en los primeros 30 días naturales del ejercicio fiscal correspondiente</a:t>
            </a:r>
            <a:endParaRPr lang="es-MX" dirty="0">
              <a:latin typeface="Palatino Linotype" panose="0204050205050503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053052" y="4976290"/>
            <a:ext cx="6898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Elaborar un informe anual detallando el cumplimiento del Programa anual y publicarlo en su portal electrónico a más tardar el último día del mes de enero del siguiente año de su ejecución.</a:t>
            </a:r>
            <a:endParaRPr lang="es-MX" dirty="0">
              <a:solidFill>
                <a:schemeClr val="accent6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 flipH="1">
            <a:off x="4417099" y="2214421"/>
            <a:ext cx="333639" cy="460623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5671881" y="2433210"/>
            <a:ext cx="0" cy="531845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6595495" y="2263902"/>
            <a:ext cx="424719" cy="43523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91" y="1034809"/>
            <a:ext cx="1607825" cy="122909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5257917" y="1542120"/>
            <a:ext cx="10321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00" dirty="0" smtClean="0">
                <a:solidFill>
                  <a:srgbClr val="800000"/>
                </a:solidFill>
                <a:latin typeface="Palatino Linotype"/>
                <a:cs typeface="Palatino Linotype"/>
              </a:rPr>
              <a:t>Programa anual</a:t>
            </a:r>
            <a:endParaRPr lang="es-ES" sz="1300" dirty="0">
              <a:solidFill>
                <a:srgbClr val="800000"/>
              </a:solidFill>
              <a:latin typeface="Palatino Linotype"/>
              <a:cs typeface="Palatino Linotype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023" y="2794781"/>
            <a:ext cx="1583690" cy="1657695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 rot="21361903">
            <a:off x="3139840" y="3594911"/>
            <a:ext cx="1116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Enfoque de administración de riesgos </a:t>
            </a:r>
            <a:endParaRPr lang="es-ES" sz="1000" dirty="0">
              <a:solidFill>
                <a:srgbClr val="FFFFFF"/>
              </a:solidFill>
              <a:latin typeface="Palatino Linotype"/>
              <a:cs typeface="Palatino Linotype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738" y="3130211"/>
            <a:ext cx="1583690" cy="1657695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 rot="21361903">
            <a:off x="5217555" y="3930341"/>
            <a:ext cx="1116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Protección a los derechos humanos</a:t>
            </a:r>
            <a:endParaRPr lang="es-ES" sz="1000" dirty="0">
              <a:solidFill>
                <a:srgbClr val="FFFFFF"/>
              </a:solidFill>
              <a:latin typeface="Palatino Linotype"/>
              <a:cs typeface="Palatino Linotype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220" y="2814312"/>
            <a:ext cx="1583690" cy="1657695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 rot="21361903">
            <a:off x="7136037" y="3614442"/>
            <a:ext cx="1116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Apertura proactiva de la información</a:t>
            </a:r>
            <a:endParaRPr lang="es-ES" sz="1000" dirty="0">
              <a:solidFill>
                <a:srgbClr val="FFFFFF"/>
              </a:solidFill>
              <a:latin typeface="Palatino Linotype"/>
              <a:cs typeface="Palatino Linotype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09" y="359096"/>
            <a:ext cx="4639995" cy="569601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5366" y="440315"/>
            <a:ext cx="4565538" cy="396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200" b="1" i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Planeación en materia archivística</a:t>
            </a:r>
            <a:endParaRPr lang="es-ES_tradnl" sz="2200" b="1" i="1" dirty="0">
              <a:solidFill>
                <a:srgbClr val="FFFFFF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07184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0600"/>
            <a:ext cx="8102038" cy="478870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638"/>
            <a:ext cx="6657297" cy="569601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08257" y="332074"/>
            <a:ext cx="4501717" cy="459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200" b="1" i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Planeación en materia archivística</a:t>
            </a:r>
            <a:endParaRPr lang="es-ES_tradnl" sz="2200" b="1" i="1" dirty="0">
              <a:solidFill>
                <a:srgbClr val="FFFFFF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5941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227943" y="1586429"/>
            <a:ext cx="4724194" cy="381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 smtClean="0">
                <a:latin typeface="Palatino Linotype" panose="02040502050505030304" pitchFamily="18" charset="0"/>
              </a:rPr>
              <a:t>Contendrá programas de organización y capacitación en gestión documental y administración de archivos que incluyan:</a:t>
            </a:r>
          </a:p>
          <a:p>
            <a:pPr algn="ctr"/>
            <a:endParaRPr lang="es-MX" dirty="0" smtClean="0">
              <a:latin typeface="Palatino Linotype" panose="02040502050505030304" pitchFamily="18" charset="0"/>
            </a:endParaRPr>
          </a:p>
          <a:p>
            <a:endParaRPr lang="es-MX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 smtClean="0">
                <a:latin typeface="Palatino Linotype" panose="02040502050505030304" pitchFamily="18" charset="0"/>
              </a:rPr>
              <a:t>Mecanismos para su consulta,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 smtClean="0">
                <a:latin typeface="Palatino Linotype" panose="02040502050505030304" pitchFamily="18" charset="0"/>
              </a:rPr>
              <a:t>Seguridad de la información,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 smtClean="0">
                <a:latin typeface="Palatino Linotype" panose="02040502050505030304" pitchFamily="18" charset="0"/>
              </a:rPr>
              <a:t>Procedimientos para la generación, administración, uso, control, migración de formatos electrónicos 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 smtClean="0">
                <a:latin typeface="Palatino Linotype" panose="02040502050505030304" pitchFamily="18" charset="0"/>
              </a:rPr>
              <a:t>Preservación a largo plazo de archivos electrónicos.</a:t>
            </a:r>
            <a:endParaRPr lang="es-MX" dirty="0">
              <a:latin typeface="Palatino Linotype" panose="0204050205050503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951" y="2135399"/>
            <a:ext cx="1611315" cy="23614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17" y="523619"/>
            <a:ext cx="4544943" cy="569601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68238" y="587344"/>
            <a:ext cx="4720436" cy="452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200" b="1" i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Planeación en materia archivística</a:t>
            </a:r>
            <a:endParaRPr lang="es-ES_tradnl" sz="2200" b="1" i="1" dirty="0">
              <a:solidFill>
                <a:srgbClr val="FFFFFF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37432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4283725" y="1849963"/>
            <a:ext cx="3437263" cy="528810"/>
          </a:xfrm>
          <a:prstGeom prst="roundRect">
            <a:avLst/>
          </a:prstGeom>
          <a:solidFill>
            <a:srgbClr val="DE5959"/>
          </a:solidFill>
          <a:ln>
            <a:solidFill>
              <a:srgbClr val="E85E4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redondeado 1"/>
          <p:cNvSpPr/>
          <p:nvPr/>
        </p:nvSpPr>
        <p:spPr>
          <a:xfrm>
            <a:off x="4283724" y="2687022"/>
            <a:ext cx="3437263" cy="528810"/>
          </a:xfrm>
          <a:prstGeom prst="roundRect">
            <a:avLst/>
          </a:prstGeom>
          <a:solidFill>
            <a:srgbClr val="DE5959"/>
          </a:solidFill>
          <a:ln>
            <a:solidFill>
              <a:srgbClr val="E85E4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2886419" y="1377108"/>
            <a:ext cx="52330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Palatino Linotype" panose="02040502050505030304" pitchFamily="18" charset="0"/>
              </a:rPr>
              <a:t>Promoverá que las áreas operativas lleven a cabo:</a:t>
            </a:r>
          </a:p>
          <a:p>
            <a:endParaRPr lang="es-MX" dirty="0" smtClean="0">
              <a:latin typeface="Palatino Linotype" panose="02040502050505030304" pitchFamily="18" charset="0"/>
            </a:endParaRPr>
          </a:p>
          <a:p>
            <a:r>
              <a:rPr lang="es-MX" dirty="0" smtClean="0">
                <a:latin typeface="Palatino Linotype" panose="02040502050505030304" pitchFamily="18" charset="0"/>
              </a:rPr>
              <a:t>			Acciones de gestión documental</a:t>
            </a:r>
          </a:p>
          <a:p>
            <a:endParaRPr lang="es-MX" dirty="0" smtClean="0">
              <a:latin typeface="Palatino Linotype" panose="02040502050505030304" pitchFamily="18" charset="0"/>
            </a:endParaRPr>
          </a:p>
          <a:p>
            <a:r>
              <a:rPr lang="es-MX" dirty="0" smtClean="0">
                <a:latin typeface="Palatino Linotype" panose="02040502050505030304" pitchFamily="18" charset="0"/>
              </a:rPr>
              <a:t>			</a:t>
            </a:r>
          </a:p>
          <a:p>
            <a:r>
              <a:rPr lang="es-MX" dirty="0">
                <a:latin typeface="Palatino Linotype" panose="02040502050505030304" pitchFamily="18" charset="0"/>
              </a:rPr>
              <a:t>	</a:t>
            </a:r>
            <a:r>
              <a:rPr lang="es-MX" dirty="0" smtClean="0">
                <a:latin typeface="Palatino Linotype" panose="02040502050505030304" pitchFamily="18" charset="0"/>
              </a:rPr>
              <a:t>		Administración de los archivos</a:t>
            </a:r>
            <a:endParaRPr lang="es-MX" dirty="0">
              <a:latin typeface="Palatino Linotype" panose="0204050205050503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76504" y="3325416"/>
            <a:ext cx="47419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Palatino Linotype" panose="02040502050505030304" pitchFamily="18" charset="0"/>
              </a:rPr>
              <a:t>El titular deberá:</a:t>
            </a:r>
          </a:p>
          <a:p>
            <a:endParaRPr lang="es-MX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Palatino Linotype" panose="02040502050505030304" pitchFamily="18" charset="0"/>
              </a:rPr>
              <a:t>Tener al menos nivel de director general o su equivalente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Palatino Linotype" panose="02040502050505030304" pitchFamily="18" charset="0"/>
              </a:rPr>
              <a:t>Dedicarse específicamente a las funciones establecidas en la Ley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044" y="3404864"/>
            <a:ext cx="2804826" cy="20481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56" y="1548074"/>
            <a:ext cx="1617570" cy="102936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18" y="465114"/>
            <a:ext cx="4098192" cy="569601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57200" y="516168"/>
            <a:ext cx="4795295" cy="460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200" b="1" i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Área coordinadora de archivos</a:t>
            </a:r>
            <a:endParaRPr lang="es-ES_tradnl" sz="2200" b="1" i="1" dirty="0">
              <a:solidFill>
                <a:srgbClr val="FFFFFF"/>
              </a:solidFill>
              <a:latin typeface="Palatino Linotype"/>
              <a:cs typeface="Palatino Linotype"/>
            </a:endParaRPr>
          </a:p>
        </p:txBody>
      </p:sp>
      <p:sp>
        <p:nvSpPr>
          <p:cNvPr id="11" name="Flecha doblada hacia arriba 10"/>
          <p:cNvSpPr/>
          <p:nvPr/>
        </p:nvSpPr>
        <p:spPr>
          <a:xfrm rot="5400000">
            <a:off x="3037168" y="2245104"/>
            <a:ext cx="1235728" cy="460495"/>
          </a:xfrm>
          <a:prstGeom prst="bentUpArrow">
            <a:avLst/>
          </a:prstGeom>
          <a:solidFill>
            <a:srgbClr val="AB00AB"/>
          </a:solidFill>
          <a:ln>
            <a:solidFill>
              <a:srgbClr val="8C0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Flecha doblada hacia arriba 11"/>
          <p:cNvSpPr/>
          <p:nvPr/>
        </p:nvSpPr>
        <p:spPr>
          <a:xfrm rot="5400000">
            <a:off x="3681122" y="1866837"/>
            <a:ext cx="423009" cy="404308"/>
          </a:xfrm>
          <a:prstGeom prst="bentUpArrow">
            <a:avLst/>
          </a:prstGeom>
          <a:solidFill>
            <a:srgbClr val="AB00AB"/>
          </a:solidFill>
          <a:ln>
            <a:solidFill>
              <a:srgbClr val="8C0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38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57200" y="274638"/>
            <a:ext cx="8229600" cy="433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i="1" dirty="0" smtClean="0">
                <a:solidFill>
                  <a:srgbClr val="BFBFBF"/>
                </a:solidFill>
                <a:latin typeface="Palatino Linotype"/>
                <a:cs typeface="Palatino Linotype"/>
              </a:rPr>
              <a:t>Área coordinadora de archivos</a:t>
            </a:r>
            <a:endParaRPr lang="es-ES_tradnl" sz="1800" b="1" i="1" dirty="0">
              <a:solidFill>
                <a:srgbClr val="BFBFBF"/>
              </a:solidFill>
              <a:latin typeface="Palatino Linotype"/>
              <a:cs typeface="Palatino Linotype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83894" y="1332837"/>
            <a:ext cx="752452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Palatino Linotype" panose="02040502050505030304" pitchFamily="18" charset="0"/>
              </a:rPr>
              <a:t>Funciones</a:t>
            </a:r>
          </a:p>
          <a:p>
            <a:endParaRPr lang="es-MX" sz="2000" dirty="0" smtClean="0">
              <a:latin typeface="Palatino Linotype" panose="02040502050505030304" pitchFamily="18" charset="0"/>
            </a:endParaRPr>
          </a:p>
          <a:p>
            <a:endParaRPr lang="es-MX" sz="2000" dirty="0">
              <a:latin typeface="Palatino Linotype" panose="02040502050505030304" pitchFamily="18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s-MX" sz="2000" dirty="0" smtClean="0">
                <a:latin typeface="Palatino Linotype" panose="02040502050505030304" pitchFamily="18" charset="0"/>
              </a:rPr>
              <a:t>Elaborar los instrumentos de control 					archivístico;</a:t>
            </a:r>
          </a:p>
          <a:p>
            <a:pPr marL="400050" indent="-400050">
              <a:buFont typeface="+mj-lt"/>
              <a:buAutoNum type="romanUcPeriod"/>
            </a:pPr>
            <a:r>
              <a:rPr lang="es-MX" sz="2000" dirty="0" smtClean="0">
                <a:latin typeface="Palatino Linotype" panose="02040502050505030304" pitchFamily="18" charset="0"/>
              </a:rPr>
              <a:t>Elaborar criterios y recomendaciones 						en materia de organización y conservación de archivos;</a:t>
            </a:r>
          </a:p>
          <a:p>
            <a:pPr marL="400050" indent="-400050">
              <a:buFont typeface="+mj-lt"/>
              <a:buAutoNum type="romanUcPeriod"/>
            </a:pPr>
            <a:r>
              <a:rPr lang="es-MX" sz="2000" dirty="0" smtClean="0">
                <a:latin typeface="Palatino Linotype" panose="02040502050505030304" pitchFamily="18" charset="0"/>
              </a:rPr>
              <a:t>Elaborar el Programa anual;</a:t>
            </a:r>
          </a:p>
          <a:p>
            <a:pPr marL="400050" indent="-400050">
              <a:buFont typeface="+mj-lt"/>
              <a:buAutoNum type="romanUcPeriod"/>
            </a:pPr>
            <a:r>
              <a:rPr lang="es-MX" sz="2000" dirty="0" smtClean="0">
                <a:latin typeface="Palatino Linotype" panose="02040502050505030304" pitchFamily="18" charset="0"/>
              </a:rPr>
              <a:t>Coordinar los procesos de valoración y disposición documental;</a:t>
            </a:r>
          </a:p>
          <a:p>
            <a:pPr marL="400050" indent="-400050">
              <a:buFont typeface="+mj-lt"/>
              <a:buAutoNum type="romanUcPeriod"/>
            </a:pPr>
            <a:r>
              <a:rPr lang="es-MX" sz="2000" dirty="0" smtClean="0">
                <a:latin typeface="Palatino Linotype" panose="02040502050505030304" pitchFamily="18" charset="0"/>
              </a:rPr>
              <a:t>Coordinar las actividades destinadas a la modernización y automatización de los procesos archivísticos;</a:t>
            </a:r>
          </a:p>
          <a:p>
            <a:pPr marL="400050" indent="-400050">
              <a:buFont typeface="+mj-lt"/>
              <a:buAutoNum type="romanUcPeriod"/>
            </a:pPr>
            <a:r>
              <a:rPr lang="es-MX" sz="2000" dirty="0" smtClean="0">
                <a:latin typeface="Palatino Linotype" panose="02040502050505030304" pitchFamily="18" charset="0"/>
              </a:rPr>
              <a:t>Brindar asesoría técnica para la operación de los archivos;</a:t>
            </a:r>
            <a:endParaRPr lang="es-MX" sz="2000" dirty="0">
              <a:latin typeface="Palatino Linotype" panose="02040502050505030304" pitchFamily="18" charset="0"/>
            </a:endParaRPr>
          </a:p>
        </p:txBody>
      </p:sp>
      <p:pic>
        <p:nvPicPr>
          <p:cNvPr id="2" name="Imagen 1" descr="archivista-archivos-230524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78" y="657321"/>
            <a:ext cx="2401595" cy="240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0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83894" y="803150"/>
            <a:ext cx="75245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000" dirty="0" smtClean="0">
              <a:latin typeface="Palatino Linotype" panose="02040502050505030304" pitchFamily="18" charset="0"/>
            </a:endParaRPr>
          </a:p>
          <a:p>
            <a:pPr marL="514350" indent="-514350">
              <a:buFont typeface="+mj-lt"/>
              <a:buAutoNum type="romanUcPeriod" startAt="7"/>
            </a:pPr>
            <a:r>
              <a:rPr lang="es-MX" sz="2000" dirty="0" smtClean="0">
                <a:latin typeface="Palatino Linotype" panose="02040502050505030304" pitchFamily="18" charset="0"/>
              </a:rPr>
              <a:t>Elaborar programas de capacitación;</a:t>
            </a:r>
          </a:p>
          <a:p>
            <a:pPr marL="514350" indent="-514350">
              <a:buFont typeface="+mj-lt"/>
              <a:buAutoNum type="romanUcPeriod" startAt="7"/>
            </a:pPr>
            <a:r>
              <a:rPr lang="es-MX" sz="2000" dirty="0" smtClean="0">
                <a:latin typeface="Palatino Linotype" panose="02040502050505030304" pitchFamily="18" charset="0"/>
              </a:rPr>
              <a:t>Coordinar las políticas de acceso 							y conservación;</a:t>
            </a:r>
          </a:p>
          <a:p>
            <a:pPr marL="514350" indent="-514350">
              <a:buFont typeface="+mj-lt"/>
              <a:buAutoNum type="romanUcPeriod" startAt="7"/>
            </a:pPr>
            <a:r>
              <a:rPr lang="es-MX" sz="2000" dirty="0" smtClean="0">
                <a:latin typeface="Palatino Linotype" panose="02040502050505030304" pitchFamily="18" charset="0"/>
              </a:rPr>
              <a:t>Coordinar la operación de los archivos 						en trámite, concentración y en su caso, histórico;</a:t>
            </a:r>
          </a:p>
          <a:p>
            <a:pPr marL="514350" indent="-514350">
              <a:buFont typeface="+mj-lt"/>
              <a:buAutoNum type="romanUcPeriod" startAt="7"/>
            </a:pPr>
            <a:r>
              <a:rPr lang="es-MX" sz="2000" dirty="0" smtClean="0">
                <a:latin typeface="Palatino Linotype" panose="02040502050505030304" pitchFamily="18" charset="0"/>
              </a:rPr>
              <a:t>Autorizar la transferencia de los archivos;</a:t>
            </a:r>
          </a:p>
          <a:p>
            <a:pPr marL="514350" indent="-514350">
              <a:buFont typeface="+mj-lt"/>
              <a:buAutoNum type="romanUcPeriod" startAt="7"/>
            </a:pPr>
            <a:r>
              <a:rPr lang="es-MX" sz="2000" dirty="0" smtClean="0">
                <a:latin typeface="Palatino Linotype" panose="02040502050505030304" pitchFamily="18" charset="0"/>
              </a:rPr>
              <a:t>Las que establezcan las demás disposiciones jurídicas aplicables.</a:t>
            </a:r>
            <a:endParaRPr lang="es-MX" sz="2000" dirty="0">
              <a:latin typeface="Palatino Linotype" panose="02040502050505030304" pitchFamily="18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57200" y="274638"/>
            <a:ext cx="8229600" cy="433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i="1" dirty="0" smtClean="0">
                <a:solidFill>
                  <a:srgbClr val="BFBFBF"/>
                </a:solidFill>
                <a:latin typeface="Palatino Linotype"/>
                <a:cs typeface="Palatino Linotype"/>
              </a:rPr>
              <a:t>Área coordinadora de archivos</a:t>
            </a:r>
            <a:endParaRPr lang="es-ES_tradnl" sz="1800" b="1" i="1" dirty="0">
              <a:solidFill>
                <a:srgbClr val="BFBFBF"/>
              </a:solidFill>
              <a:latin typeface="Palatino Linotype"/>
              <a:cs typeface="Palatino Linotype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793" y="3918401"/>
            <a:ext cx="3420730" cy="216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639424" y="470669"/>
            <a:ext cx="770862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341313" algn="just">
              <a:buNone/>
            </a:pPr>
            <a:r>
              <a:rPr lang="es-ES_tradnl" sz="2800" dirty="0">
                <a:solidFill>
                  <a:schemeClr val="bg1"/>
                </a:solidFill>
                <a:latin typeface="Arial"/>
                <a:cs typeface="Arial"/>
              </a:rPr>
              <a:t>Algunas de las “nuevas” obligaciones de archivo no son tan “nuevas”</a:t>
            </a:r>
          </a:p>
          <a:p>
            <a:pPr marL="714375" indent="-341313" algn="just"/>
            <a:endParaRPr lang="es-ES_tradnl"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830262" indent="-457200" algn="just">
              <a:buFont typeface="Arial"/>
              <a:buChar char="•"/>
            </a:pPr>
            <a:r>
              <a:rPr lang="es-ES_tradnl" sz="2800" dirty="0">
                <a:solidFill>
                  <a:schemeClr val="bg1"/>
                </a:solidFill>
                <a:latin typeface="Arial"/>
                <a:cs typeface="Arial"/>
              </a:rPr>
              <a:t>Desde el 05 de mayo de 2015 es obligación común de transparencia contar con el catálogo de disposición documental y la guía simple de archivo</a:t>
            </a:r>
          </a:p>
          <a:p>
            <a:pPr marL="830262" indent="-457200" algn="just">
              <a:buFont typeface="Arial"/>
              <a:buChar char="•"/>
            </a:pPr>
            <a:endParaRPr lang="es-ES_tradnl"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830262" indent="-457200" algn="just">
              <a:buFont typeface="Arial"/>
              <a:buChar char="•"/>
            </a:pPr>
            <a:r>
              <a:rPr lang="es-ES_tradnl" sz="2800" dirty="0">
                <a:solidFill>
                  <a:schemeClr val="bg1"/>
                </a:solidFill>
                <a:latin typeface="Arial"/>
                <a:cs typeface="Arial"/>
              </a:rPr>
              <a:t>El 06 de mayo de 2016 se publicó el lineamiento para la organización y conservación de archivos, aprobado por el SNT que contiene los procedimientos más importantes</a:t>
            </a:r>
          </a:p>
          <a:p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5521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491113" y="1859117"/>
            <a:ext cx="5954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latin typeface="Palatino Linotype" panose="02040502050505030304" pitchFamily="18" charset="0"/>
              </a:rPr>
              <a:t>Responsables de la recepción, registro, seguimiento y despacho de la documentación para la integración de los expedientes de los archivos de trámite.</a:t>
            </a:r>
            <a:endParaRPr lang="es-MX" dirty="0">
              <a:latin typeface="Palatino Linotype" panose="0204050205050503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02615" y="3307587"/>
            <a:ext cx="447544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700" dirty="0" smtClean="0">
                <a:latin typeface="Palatino Linotype" panose="02040502050505030304" pitchFamily="18" charset="0"/>
              </a:rPr>
              <a:t>Los responsables deberá contar con conocimientos, habilidades, competencias y experiencia acordes con su responsabilidad.</a:t>
            </a:r>
          </a:p>
          <a:p>
            <a:pPr algn="just"/>
            <a:endParaRPr lang="es-MX" sz="1700" dirty="0">
              <a:latin typeface="Palatino Linotype" panose="02040502050505030304" pitchFamily="18" charset="0"/>
            </a:endParaRPr>
          </a:p>
          <a:p>
            <a:pPr algn="just"/>
            <a:r>
              <a:rPr lang="es-MX" sz="1700" dirty="0" smtClean="0">
                <a:latin typeface="Palatino Linotype" panose="02040502050505030304" pitchFamily="18" charset="0"/>
              </a:rPr>
              <a:t>Los titulares de las unidades administrativas tienen la obligación de establecer condiciones que permitan la capacitación de los responsables.</a:t>
            </a:r>
            <a:endParaRPr lang="es-MX" sz="1700" dirty="0">
              <a:latin typeface="Palatino Linotype" panose="0204050205050503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020" y="1426680"/>
            <a:ext cx="1170890" cy="13557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544" y="3147078"/>
            <a:ext cx="2364325" cy="297063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70" y="383129"/>
            <a:ext cx="2581939" cy="569601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57200" y="440565"/>
            <a:ext cx="3250819" cy="424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200" b="1" i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Archivos de trámite</a:t>
            </a:r>
            <a:endParaRPr lang="es-ES_tradnl" sz="2200" b="1" i="1" dirty="0">
              <a:solidFill>
                <a:srgbClr val="FFFFFF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93212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996588" y="1093221"/>
            <a:ext cx="52109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Palatino Linotype" panose="02040502050505030304" pitchFamily="18" charset="0"/>
              </a:rPr>
              <a:t>Funciones</a:t>
            </a:r>
          </a:p>
          <a:p>
            <a:endParaRPr lang="es-MX" dirty="0">
              <a:latin typeface="Palatino Linotype" panose="02040502050505030304" pitchFamily="18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s-MX" dirty="0" smtClean="0">
                <a:latin typeface="Palatino Linotype" panose="02040502050505030304" pitchFamily="18" charset="0"/>
              </a:rPr>
              <a:t>Integrar y organizar los expedientes que cada área o unidad produzca, use y reciba;</a:t>
            </a:r>
          </a:p>
          <a:p>
            <a:pPr marL="400050" indent="-400050" algn="just">
              <a:buFont typeface="+mj-lt"/>
              <a:buAutoNum type="romanUcPeriod"/>
            </a:pPr>
            <a:r>
              <a:rPr lang="es-MX" dirty="0" smtClean="0">
                <a:latin typeface="Palatino Linotype" panose="02040502050505030304" pitchFamily="18" charset="0"/>
              </a:rPr>
              <a:t>Asegurar la localización y consulta de los expedientes mediante la elaboración de los inventarios documentales;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38130" y="3410985"/>
            <a:ext cx="76677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just">
              <a:buFont typeface="+mj-lt"/>
              <a:buAutoNum type="romanUcPeriod" startAt="3"/>
            </a:pPr>
            <a:r>
              <a:rPr lang="es-MX" dirty="0" smtClean="0">
                <a:latin typeface="Palatino Linotype" panose="02040502050505030304" pitchFamily="18" charset="0"/>
              </a:rPr>
              <a:t>Resguardar los archivos y la información que haya sido clasificada;</a:t>
            </a:r>
          </a:p>
          <a:p>
            <a:pPr marL="400050" indent="-400050" algn="just">
              <a:buFont typeface="+mj-lt"/>
              <a:buAutoNum type="romanUcPeriod" startAt="3"/>
            </a:pPr>
            <a:r>
              <a:rPr lang="es-MX" dirty="0" smtClean="0">
                <a:latin typeface="Palatino Linotype" panose="02040502050505030304" pitchFamily="18" charset="0"/>
              </a:rPr>
              <a:t>Colaborar con el área coordinadora de archivos en la elaboración de los instrumentos de control archivístico;</a:t>
            </a:r>
          </a:p>
          <a:p>
            <a:pPr marL="400050" indent="-400050" algn="just">
              <a:buFont typeface="+mj-lt"/>
              <a:buAutoNum type="romanUcPeriod" startAt="3"/>
            </a:pPr>
            <a:r>
              <a:rPr lang="es-MX" dirty="0" smtClean="0">
                <a:latin typeface="Palatino Linotype" panose="02040502050505030304" pitchFamily="18" charset="0"/>
              </a:rPr>
              <a:t>Trabajar de acuerdo con los criterios específicos y recomendaciones dictados por el área coordinadora de archivos;</a:t>
            </a:r>
          </a:p>
          <a:p>
            <a:pPr marL="400050" indent="-400050" algn="just">
              <a:buFont typeface="+mj-lt"/>
              <a:buAutoNum type="romanUcPeriod" startAt="3"/>
            </a:pPr>
            <a:r>
              <a:rPr lang="es-MX" dirty="0" smtClean="0">
                <a:latin typeface="Palatino Linotype" panose="02040502050505030304" pitchFamily="18" charset="0"/>
              </a:rPr>
              <a:t>Realizar las transferencias primarias al archivo de concentración, y</a:t>
            </a:r>
          </a:p>
          <a:p>
            <a:pPr marL="400050" indent="-400050" algn="just">
              <a:buFont typeface="+mj-lt"/>
              <a:buAutoNum type="romanUcPeriod" startAt="3"/>
            </a:pPr>
            <a:r>
              <a:rPr lang="es-MX" dirty="0" smtClean="0">
                <a:latin typeface="Palatino Linotype" panose="02040502050505030304" pitchFamily="18" charset="0"/>
              </a:rPr>
              <a:t>Las que establezcan las disposiciones jurídicas aplicables.</a:t>
            </a:r>
            <a:endParaRPr lang="es-MX" dirty="0">
              <a:latin typeface="Palatino Linotype" panose="0204050205050503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38" y="1503360"/>
            <a:ext cx="1438234" cy="138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6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046164" y="863044"/>
            <a:ext cx="54356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Palatino Linotype" panose="02040502050505030304" pitchFamily="18" charset="0"/>
              </a:rPr>
              <a:t>Funciones</a:t>
            </a:r>
          </a:p>
          <a:p>
            <a:pPr algn="just"/>
            <a:endParaRPr lang="es-MX" dirty="0" smtClean="0">
              <a:latin typeface="Palatino Linotype" panose="02040502050505030304" pitchFamily="18" charset="0"/>
            </a:endParaRPr>
          </a:p>
          <a:p>
            <a:pPr marL="400050" indent="-400050" algn="just">
              <a:buFont typeface="+mj-lt"/>
              <a:buAutoNum type="romanUcPeriod"/>
            </a:pPr>
            <a:r>
              <a:rPr lang="es-MX" dirty="0" smtClean="0">
                <a:latin typeface="Palatino Linotype" panose="02040502050505030304" pitchFamily="18" charset="0"/>
              </a:rPr>
              <a:t>Asegurar y describir los fondos bajo su resguardo, así como la consulta de expedientes;</a:t>
            </a:r>
          </a:p>
          <a:p>
            <a:pPr marL="400050" indent="-400050" algn="just">
              <a:buFont typeface="+mj-lt"/>
              <a:buAutoNum type="romanUcPeriod"/>
            </a:pPr>
            <a:r>
              <a:rPr lang="es-MX" dirty="0" smtClean="0">
                <a:latin typeface="Palatino Linotype" panose="02040502050505030304" pitchFamily="18" charset="0"/>
              </a:rPr>
              <a:t>Recibir las transferencias primarias y brindar servicios de préstamo y consulta a las unidades o áreas administrativas productoras de la documentación que resguarda;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27961" y="3343676"/>
            <a:ext cx="74694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just">
              <a:buFont typeface="+mj-lt"/>
              <a:buAutoNum type="romanUcPeriod" startAt="3"/>
            </a:pPr>
            <a:r>
              <a:rPr lang="es-MX" dirty="0" smtClean="0">
                <a:latin typeface="Palatino Linotype" panose="02040502050505030304" pitchFamily="18" charset="0"/>
              </a:rPr>
              <a:t>Conservar los expedientes hasta cumplir con su vigencia documental;</a:t>
            </a:r>
          </a:p>
          <a:p>
            <a:pPr marL="400050" indent="-400050" algn="just">
              <a:buFont typeface="+mj-lt"/>
              <a:buAutoNum type="romanUcPeriod" startAt="3"/>
            </a:pPr>
            <a:r>
              <a:rPr lang="es-MX" dirty="0" smtClean="0">
                <a:latin typeface="Palatino Linotype" panose="02040502050505030304" pitchFamily="18" charset="0"/>
              </a:rPr>
              <a:t>Colaborar con el área coordinadora de archivos en la elaboración de los instrumentos de control archivístico;</a:t>
            </a:r>
          </a:p>
          <a:p>
            <a:pPr marL="400050" indent="-400050" algn="just">
              <a:buFont typeface="+mj-lt"/>
              <a:buAutoNum type="romanUcPeriod" startAt="3"/>
            </a:pPr>
            <a:r>
              <a:rPr lang="es-MX" dirty="0" smtClean="0">
                <a:latin typeface="Palatino Linotype" panose="02040502050505030304" pitchFamily="18" charset="0"/>
              </a:rPr>
              <a:t>Participar con el área coordinadora de archivos en la elaboración de los criterios de valoración documental y disposición documental;</a:t>
            </a:r>
          </a:p>
          <a:p>
            <a:pPr marL="400050" indent="-400050" algn="just">
              <a:buFont typeface="+mj-lt"/>
              <a:buAutoNum type="romanUcPeriod" startAt="3"/>
            </a:pPr>
            <a:r>
              <a:rPr lang="es-MX" dirty="0" smtClean="0">
                <a:latin typeface="Palatino Linotype" panose="02040502050505030304" pitchFamily="18" charset="0"/>
              </a:rPr>
              <a:t>Promover la baja documental de los expedientes que integran las series documentales que hayan cumplido su vigencia documental y, en su caso, plazos de conservación y que no posean valores históricos;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66" y="1533148"/>
            <a:ext cx="1844437" cy="14033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70" y="383129"/>
            <a:ext cx="3328649" cy="569601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457200" y="440565"/>
            <a:ext cx="3250819" cy="424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200" b="1" i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Archivos de concentración</a:t>
            </a:r>
            <a:endParaRPr lang="es-ES_tradnl" sz="2200" b="1" i="1" dirty="0">
              <a:solidFill>
                <a:srgbClr val="FFFFFF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40540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046164" y="1035352"/>
            <a:ext cx="5640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Palatino Linotype" panose="02040502050505030304" pitchFamily="18" charset="0"/>
              </a:rPr>
              <a:t>Funciones</a:t>
            </a:r>
          </a:p>
          <a:p>
            <a:pPr algn="just"/>
            <a:endParaRPr lang="es-MX" dirty="0" smtClean="0">
              <a:latin typeface="Palatino Linotype" panose="02040502050505030304" pitchFamily="18" charset="0"/>
            </a:endParaRPr>
          </a:p>
          <a:p>
            <a:pPr marL="400050" indent="-400050" algn="just">
              <a:buFont typeface="+mj-lt"/>
              <a:buAutoNum type="romanUcPeriod" startAt="7"/>
            </a:pPr>
            <a:r>
              <a:rPr lang="es-MX" dirty="0" smtClean="0">
                <a:latin typeface="Palatino Linotype" panose="02040502050505030304" pitchFamily="18" charset="0"/>
              </a:rPr>
              <a:t>Identificar los expedientes que integran las series documentales que hayan cumplido su vigencia documental y que cuenten con valores históricos;</a:t>
            </a:r>
          </a:p>
          <a:p>
            <a:pPr marL="400050" indent="-400050" algn="just">
              <a:buFont typeface="+mj-lt"/>
              <a:buAutoNum type="romanUcPeriod" startAt="7"/>
            </a:pPr>
            <a:r>
              <a:rPr lang="es-MX" dirty="0" smtClean="0">
                <a:latin typeface="Palatino Linotype" panose="02040502050505030304" pitchFamily="18" charset="0"/>
              </a:rPr>
              <a:t>Integrar a sus respectivos expedientes el registro de los procesos de disposición documental, incluyendo dictámenes, actas e inventarios;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27961" y="3541510"/>
            <a:ext cx="702965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just">
              <a:buFont typeface="+mj-lt"/>
              <a:buAutoNum type="romanUcPeriod" startAt="9"/>
            </a:pPr>
            <a:r>
              <a:rPr lang="es-MX" dirty="0" smtClean="0">
                <a:latin typeface="Palatino Linotype" panose="02040502050505030304" pitchFamily="18" charset="0"/>
              </a:rPr>
              <a:t>Publicar, al final de cada año, los dictámenes y actas de baja documental y transferencia secundaria y conservarlo por un periodo mínimo de siete años a partir de la fecha de su elaboración;</a:t>
            </a:r>
          </a:p>
          <a:p>
            <a:pPr marL="400050" indent="-400050" algn="just">
              <a:buFont typeface="+mj-lt"/>
              <a:buAutoNum type="romanUcPeriod" startAt="9"/>
            </a:pPr>
            <a:r>
              <a:rPr lang="es-MX" dirty="0" smtClean="0">
                <a:latin typeface="Palatino Linotype" panose="02040502050505030304" pitchFamily="18" charset="0"/>
              </a:rPr>
              <a:t>Realizar la transferencia secundaria de las series documentales que hayan cumplido su vigencia documental y posean valores evidénciales, testimoniales e informativos al archivo histórico;</a:t>
            </a:r>
          </a:p>
          <a:p>
            <a:pPr marL="400050" indent="-400050" algn="just">
              <a:buFont typeface="+mj-lt"/>
              <a:buAutoNum type="romanUcPeriod" startAt="9"/>
            </a:pPr>
            <a:r>
              <a:rPr lang="es-MX" dirty="0" smtClean="0">
                <a:latin typeface="Palatino Linotype" panose="02040502050505030304" pitchFamily="18" charset="0"/>
              </a:rPr>
              <a:t>Las que establezca el Consejo Nacional y disposiciones jurídicas aplicables.</a:t>
            </a:r>
            <a:endParaRPr lang="es-MX" dirty="0">
              <a:latin typeface="Palatino Linotype" panose="02040502050505030304" pitchFamily="18" charset="0"/>
            </a:endParaRPr>
          </a:p>
          <a:p>
            <a:pPr marL="400050" indent="-400050" algn="just">
              <a:buFont typeface="+mj-lt"/>
              <a:buAutoNum type="romanUcPeriod" startAt="3"/>
            </a:pPr>
            <a:endParaRPr lang="es-MX" dirty="0" smtClean="0">
              <a:latin typeface="Palatino Linotype" panose="0204050205050503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66" y="1533148"/>
            <a:ext cx="1844437" cy="14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3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echa doblada hacia arriba 7"/>
          <p:cNvSpPr/>
          <p:nvPr/>
        </p:nvSpPr>
        <p:spPr>
          <a:xfrm rot="10800000">
            <a:off x="1421175" y="3175688"/>
            <a:ext cx="378189" cy="627962"/>
          </a:xfrm>
          <a:prstGeom prst="bentUpArrow">
            <a:avLst/>
          </a:prstGeom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892366" y="3846611"/>
            <a:ext cx="3051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Palatino Linotype" panose="02040502050505030304" pitchFamily="18" charset="0"/>
              </a:rPr>
              <a:t>Niveles de fondo, sección y serie</a:t>
            </a:r>
            <a:endParaRPr lang="es-MX" sz="1400" dirty="0">
              <a:latin typeface="Palatino Linotype" panose="0204050205050503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06997" y="4374558"/>
            <a:ext cx="1586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Palatino Linotype" panose="02040502050505030304" pitchFamily="18" charset="0"/>
              </a:rPr>
              <a:t>Además, deberán contar con:</a:t>
            </a:r>
            <a:endParaRPr lang="es-MX" dirty="0">
              <a:latin typeface="Palatino Linotype" panose="02040502050505030304" pitchFamily="18" charset="0"/>
            </a:endParaRPr>
          </a:p>
        </p:txBody>
      </p:sp>
      <p:sp>
        <p:nvSpPr>
          <p:cNvPr id="11" name="Abrir llave 10"/>
          <p:cNvSpPr/>
          <p:nvPr/>
        </p:nvSpPr>
        <p:spPr>
          <a:xfrm>
            <a:off x="2170323" y="4351238"/>
            <a:ext cx="429658" cy="1719362"/>
          </a:xfrm>
          <a:prstGeom prst="leftBrace">
            <a:avLst/>
          </a:prstGeom>
          <a:ln>
            <a:solidFill>
              <a:srgbClr val="400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/>
          <p:cNvSpPr txBox="1"/>
          <p:nvPr/>
        </p:nvSpPr>
        <p:spPr>
          <a:xfrm>
            <a:off x="3727315" y="4567517"/>
            <a:ext cx="4560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Palatino Linotype" panose="02040502050505030304" pitchFamily="18" charset="0"/>
              </a:rPr>
              <a:t>Guía de archivo documental</a:t>
            </a:r>
          </a:p>
          <a:p>
            <a:endParaRPr lang="es-MX" dirty="0">
              <a:latin typeface="Palatino Linotype" panose="02040502050505030304" pitchFamily="18" charset="0"/>
            </a:endParaRPr>
          </a:p>
          <a:p>
            <a:endParaRPr lang="es-MX" dirty="0" smtClean="0">
              <a:latin typeface="Palatino Linotype" panose="02040502050505030304" pitchFamily="18" charset="0"/>
            </a:endParaRPr>
          </a:p>
          <a:p>
            <a:r>
              <a:rPr lang="es-MX" dirty="0" smtClean="0">
                <a:latin typeface="Palatino Linotype" panose="02040502050505030304" pitchFamily="18" charset="0"/>
              </a:rPr>
              <a:t>Índice de expedientes clasificados</a:t>
            </a:r>
            <a:endParaRPr lang="es-MX" dirty="0">
              <a:latin typeface="Palatino Linotype" panose="0204050205050503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06" y="1536700"/>
            <a:ext cx="1498600" cy="18923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336" y="1559521"/>
            <a:ext cx="1460500" cy="19304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935" y="1536700"/>
            <a:ext cx="1460500" cy="18923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995" y="4481831"/>
            <a:ext cx="787400" cy="6731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995" y="5279552"/>
            <a:ext cx="596900" cy="6731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074" y="387663"/>
            <a:ext cx="7581973" cy="856780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548830"/>
            <a:ext cx="7692783" cy="416369"/>
          </a:xfrm>
        </p:spPr>
        <p:txBody>
          <a:bodyPr>
            <a:noAutofit/>
          </a:bodyPr>
          <a:lstStyle/>
          <a:p>
            <a:pPr algn="l"/>
            <a:r>
              <a:rPr lang="es-MX" sz="2200" b="1" i="1" dirty="0">
                <a:solidFill>
                  <a:srgbClr val="FFFFFF"/>
                </a:solidFill>
                <a:latin typeface="Palatino Linotype"/>
                <a:cs typeface="Palatino Linotype"/>
              </a:rPr>
              <a:t>Los sujetos obligados </a:t>
            </a:r>
            <a:r>
              <a:rPr lang="es-MX" sz="2200" b="1" i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deberán</a:t>
            </a:r>
            <a:r>
              <a:rPr lang="es-MX" sz="2200" b="1" i="1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lang="es-MX" sz="2200" b="1" i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contar con los instrumentos de control y consulta archivísticos</a:t>
            </a:r>
            <a:endParaRPr lang="es-ES" sz="2200" b="1" i="1" dirty="0">
              <a:solidFill>
                <a:srgbClr val="FFFFFF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10866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74" y="387663"/>
            <a:ext cx="7581973" cy="1106076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548830"/>
            <a:ext cx="7692783" cy="790521"/>
          </a:xfrm>
        </p:spPr>
        <p:txBody>
          <a:bodyPr>
            <a:noAutofit/>
          </a:bodyPr>
          <a:lstStyle/>
          <a:p>
            <a:pPr algn="l"/>
            <a:r>
              <a:rPr lang="es-MX" sz="2200" b="1" i="1" dirty="0">
                <a:solidFill>
                  <a:srgbClr val="FFFFFF"/>
                </a:solidFill>
                <a:latin typeface="Palatino Linotype"/>
                <a:cs typeface="Palatino Linotype"/>
              </a:rPr>
              <a:t>Los sujetos obligados </a:t>
            </a:r>
            <a:r>
              <a:rPr lang="es-MX" sz="2200" b="1" i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deberán</a:t>
            </a:r>
            <a:r>
              <a:rPr lang="es-MX" sz="2200" b="1" i="1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lang="es-MX" sz="2200" b="1" i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adoptar las medidas y procedimiento que aseguren la conservación de la información observando:</a:t>
            </a:r>
            <a:endParaRPr lang="es-ES" sz="2200" b="1" i="1" dirty="0">
              <a:solidFill>
                <a:srgbClr val="FFFFFF"/>
              </a:solidFill>
              <a:latin typeface="Palatino Linotype"/>
              <a:cs typeface="Palatino Linotype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02074" y="2069167"/>
            <a:ext cx="1969127" cy="28595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0000" dist="23000" dir="5400000" rotWithShape="0">
              <a:schemeClr val="accent6">
                <a:lumMod val="75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492724" y="2221349"/>
            <a:ext cx="17751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latin typeface="Palatino Linotype"/>
                <a:cs typeface="Palatino Linotype"/>
              </a:rPr>
              <a:t>Establecer un programa de seguridad de la información que garantice la continuidad de la operación, minimice riesgos y maximice los servicios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925675" y="2069167"/>
            <a:ext cx="1969127" cy="28595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0000" dist="23000" dir="5400000" rotWithShape="0">
              <a:schemeClr val="accent2">
                <a:lumMod val="75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/>
          <p:cNvSpPr txBox="1"/>
          <p:nvPr/>
        </p:nvSpPr>
        <p:spPr>
          <a:xfrm>
            <a:off x="3131177" y="2697340"/>
            <a:ext cx="1522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latin typeface="Palatino Linotype"/>
                <a:cs typeface="Palatino Linotype"/>
              </a:rPr>
              <a:t>Implementar controles que incluyan políticas de seguridad que abarquen:</a:t>
            </a:r>
            <a:endParaRPr lang="es-ES_tradnl" sz="1600" dirty="0">
              <a:latin typeface="Palatino Linotype"/>
              <a:cs typeface="Palatino Linotype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337423" y="1767229"/>
            <a:ext cx="3543479" cy="40584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0000" dist="23000" dir="5400000" rotWithShape="0">
              <a:schemeClr val="accent2">
                <a:lumMod val="75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5568326" y="1937171"/>
            <a:ext cx="323264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s-ES_tradnl" sz="1600" dirty="0">
                <a:latin typeface="Palatino Linotype"/>
                <a:cs typeface="Palatino Linotype"/>
              </a:rPr>
              <a:t>La estructura organizacional</a:t>
            </a:r>
          </a:p>
          <a:p>
            <a:pPr marL="285750" lvl="0" indent="-285750">
              <a:buFont typeface="Arial"/>
              <a:buChar char="•"/>
            </a:pPr>
            <a:r>
              <a:rPr lang="es-ES_tradnl" sz="1600" dirty="0">
                <a:latin typeface="Palatino Linotype"/>
                <a:cs typeface="Palatino Linotype"/>
              </a:rPr>
              <a:t>Clasificación y control de archivos</a:t>
            </a:r>
          </a:p>
          <a:p>
            <a:pPr marL="285750" lvl="0" indent="-285750">
              <a:buFont typeface="Arial"/>
              <a:buChar char="•"/>
            </a:pPr>
            <a:r>
              <a:rPr lang="es-ES_tradnl" sz="1600" dirty="0">
                <a:latin typeface="Palatino Linotype"/>
                <a:cs typeface="Palatino Linotype"/>
              </a:rPr>
              <a:t>recursos humanos</a:t>
            </a:r>
          </a:p>
          <a:p>
            <a:pPr marL="285750" lvl="0" indent="-285750">
              <a:buFont typeface="Arial"/>
              <a:buChar char="•"/>
            </a:pPr>
            <a:r>
              <a:rPr lang="es-ES_tradnl" sz="1600" dirty="0">
                <a:latin typeface="Palatino Linotype"/>
                <a:cs typeface="Palatino Linotype"/>
              </a:rPr>
              <a:t>Seguridad física y ambiental</a:t>
            </a:r>
          </a:p>
          <a:p>
            <a:pPr marL="285750" lvl="0" indent="-285750">
              <a:buFont typeface="Arial"/>
              <a:buChar char="•"/>
            </a:pPr>
            <a:r>
              <a:rPr lang="es-ES_tradnl" sz="1600" dirty="0">
                <a:latin typeface="Palatino Linotype"/>
                <a:cs typeface="Palatino Linotype"/>
              </a:rPr>
              <a:t>Comunicaciones y administración de operaciones</a:t>
            </a:r>
          </a:p>
          <a:p>
            <a:pPr marL="285750" lvl="0" indent="-285750">
              <a:buFont typeface="Arial"/>
              <a:buChar char="•"/>
            </a:pPr>
            <a:r>
              <a:rPr lang="es-ES_tradnl" sz="1600" dirty="0">
                <a:latin typeface="Palatino Linotype"/>
                <a:cs typeface="Palatino Linotype"/>
              </a:rPr>
              <a:t>Control de acceso</a:t>
            </a:r>
          </a:p>
          <a:p>
            <a:pPr marL="285750" lvl="0" indent="-285750">
              <a:buFont typeface="Arial"/>
              <a:buChar char="•"/>
            </a:pPr>
            <a:r>
              <a:rPr lang="es-ES_tradnl" sz="1600" dirty="0">
                <a:latin typeface="Palatino Linotype"/>
                <a:cs typeface="Palatino Linotype"/>
              </a:rPr>
              <a:t>Desarrollo y mantenimiento de sistemas</a:t>
            </a:r>
          </a:p>
          <a:p>
            <a:pPr marL="285750" lvl="0" indent="-285750">
              <a:buFont typeface="Arial"/>
              <a:buChar char="•"/>
            </a:pPr>
            <a:r>
              <a:rPr lang="es-ES_tradnl" sz="1600" dirty="0">
                <a:latin typeface="Palatino Linotype"/>
                <a:cs typeface="Palatino Linotype"/>
              </a:rPr>
              <a:t>Continuidad de las actividades</a:t>
            </a:r>
          </a:p>
          <a:p>
            <a:pPr marL="285750" lvl="0" indent="-285750">
              <a:buFont typeface="Arial"/>
              <a:buChar char="•"/>
            </a:pPr>
            <a:r>
              <a:rPr lang="es-ES_tradnl" sz="1600" dirty="0">
                <a:latin typeface="Palatino Linotype"/>
                <a:cs typeface="Palatino Linotype"/>
              </a:rPr>
              <a:t>Gestión de riesgos</a:t>
            </a:r>
          </a:p>
          <a:p>
            <a:pPr marL="285750" lvl="0" indent="-285750">
              <a:buFont typeface="Arial"/>
              <a:buChar char="•"/>
            </a:pPr>
            <a:r>
              <a:rPr lang="es-ES_tradnl" sz="1600" dirty="0">
                <a:latin typeface="Palatino Linotype"/>
                <a:cs typeface="Palatino Linotype"/>
              </a:rPr>
              <a:t>Requerimientos legales</a:t>
            </a:r>
          </a:p>
          <a:p>
            <a:pPr marL="285750" lvl="0" indent="-285750">
              <a:buFont typeface="Arial"/>
              <a:buChar char="•"/>
            </a:pPr>
            <a:r>
              <a:rPr lang="es-ES_tradnl" sz="1600" dirty="0">
                <a:latin typeface="Palatino Linotype"/>
                <a:cs typeface="Palatino Linotype"/>
              </a:rPr>
              <a:t>Auditoría</a:t>
            </a:r>
          </a:p>
          <a:p>
            <a:pPr marL="285750" indent="-285750">
              <a:buFont typeface="Arial"/>
              <a:buChar char="•"/>
            </a:pPr>
            <a:endParaRPr lang="es-ES" sz="1600" dirty="0">
              <a:latin typeface="Palatino Linotype"/>
              <a:cs typeface="Palatino Linotype"/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5035472" y="3569979"/>
            <a:ext cx="213142" cy="1598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482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754876" y="1600200"/>
            <a:ext cx="7931923" cy="27246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sz="4800" dirty="0">
                <a:solidFill>
                  <a:schemeClr val="bg1"/>
                </a:solidFill>
                <a:latin typeface="Arial"/>
                <a:cs typeface="Arial"/>
              </a:rPr>
              <a:t>¿En cuánto tiempo y como vamos a implementar la Ley General de archivos?</a:t>
            </a:r>
          </a:p>
          <a:p>
            <a:pPr algn="ctr"/>
            <a:endParaRPr lang="es-ES" sz="4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964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084296501"/>
              </p:ext>
            </p:extLst>
          </p:nvPr>
        </p:nvGraphicFramePr>
        <p:xfrm>
          <a:off x="716095" y="1101687"/>
          <a:ext cx="7469437" cy="4726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366" y="387663"/>
            <a:ext cx="3789208" cy="56960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93803" y="469723"/>
            <a:ext cx="35307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i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Plazo para implementarla</a:t>
            </a:r>
            <a:endParaRPr lang="es-ES" sz="2200" b="1" i="1" dirty="0">
              <a:solidFill>
                <a:srgbClr val="FFFFFF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4545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7042" y="1651780"/>
            <a:ext cx="7869757" cy="2752969"/>
          </a:xfrm>
        </p:spPr>
        <p:txBody>
          <a:bodyPr>
            <a:normAutofit fontScale="90000"/>
          </a:bodyPr>
          <a:lstStyle/>
          <a:p>
            <a:r>
              <a:rPr lang="es-ES_tradnl" dirty="0" smtClean="0">
                <a:solidFill>
                  <a:schemeClr val="bg1"/>
                </a:solidFill>
                <a:latin typeface="Arial"/>
                <a:cs typeface="Arial"/>
              </a:rPr>
              <a:t>¿Por qué los órganos garantes estamos ocupados en la implementación de la Ley General de Archivos? </a:t>
            </a:r>
            <a:endParaRPr lang="es-ES_tradnl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990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437" y="2820409"/>
            <a:ext cx="1787248" cy="205994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917C1BC-62AE-A44F-B110-F661B911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4812"/>
            <a:ext cx="7870699" cy="1778426"/>
          </a:xfrm>
        </p:spPr>
        <p:txBody>
          <a:bodyPr>
            <a:normAutofit/>
          </a:bodyPr>
          <a:lstStyle/>
          <a:p>
            <a:pPr algn="just"/>
            <a:r>
              <a:rPr lang="es-MX" sz="1600" dirty="0">
                <a:latin typeface="Palatino Linotype"/>
                <a:cs typeface="Palatino Linotype"/>
              </a:rPr>
              <a:t>El derecho de acceso a la información es esencialmente documental, esto es, consiste en el acceso a información documental en posesión del sujeto obligado.</a:t>
            </a:r>
          </a:p>
          <a:p>
            <a:pPr algn="just"/>
            <a:endParaRPr lang="es-MX" sz="1600" dirty="0">
              <a:latin typeface="Palatino Linotype"/>
              <a:cs typeface="Palatino Linotype"/>
            </a:endParaRPr>
          </a:p>
          <a:p>
            <a:pPr algn="just"/>
            <a:r>
              <a:rPr lang="es-MX" sz="1600" dirty="0">
                <a:latin typeface="Palatino Linotype"/>
                <a:cs typeface="Palatino Linotype"/>
              </a:rPr>
              <a:t>En la tutela del derecho, debemos observar los criterios señalados en los siguientes artículos  de la Ley </a:t>
            </a:r>
            <a:r>
              <a:rPr lang="es-MX" sz="1600" dirty="0" smtClean="0">
                <a:latin typeface="Palatino Linotype"/>
                <a:cs typeface="Palatino Linotype"/>
              </a:rPr>
              <a:t>General de </a:t>
            </a:r>
            <a:r>
              <a:rPr lang="es-MX" sz="1600" dirty="0">
                <a:latin typeface="Palatino Linotype"/>
                <a:cs typeface="Palatino Linotype"/>
              </a:rPr>
              <a:t>Transparencia y Acceso a la Información Pública del Estado de México y </a:t>
            </a:r>
            <a:r>
              <a:rPr lang="es-MX" sz="1600" dirty="0" smtClean="0">
                <a:latin typeface="Palatino Linotype"/>
                <a:cs typeface="Palatino Linotype"/>
              </a:rPr>
              <a:t>Municipios:</a:t>
            </a:r>
            <a:endParaRPr lang="es-MX" sz="1600" dirty="0">
              <a:latin typeface="Palatino Linotype"/>
              <a:cs typeface="Palatino Linotype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57200" y="3231392"/>
            <a:ext cx="70976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MX" sz="1600" dirty="0" smtClean="0">
                <a:latin typeface="Palatino Linotype"/>
                <a:cs typeface="Palatino Linotype"/>
              </a:rPr>
              <a:t>18, la obligación de documentar.</a:t>
            </a:r>
          </a:p>
          <a:p>
            <a:pPr marL="285750" indent="-285750" algn="just">
              <a:buFont typeface="Arial"/>
              <a:buChar char="•"/>
            </a:pPr>
            <a:endParaRPr lang="es-MX" sz="1600" dirty="0" smtClean="0">
              <a:latin typeface="Palatino Linotype"/>
              <a:cs typeface="Palatino Linotype"/>
            </a:endParaRPr>
          </a:p>
          <a:p>
            <a:pPr marL="285750" indent="-285750" algn="just">
              <a:buFont typeface="Arial"/>
              <a:buChar char="•"/>
            </a:pPr>
            <a:r>
              <a:rPr lang="es-MX" sz="1600" dirty="0" smtClean="0">
                <a:latin typeface="Palatino Linotype"/>
                <a:cs typeface="Palatino Linotype"/>
              </a:rPr>
              <a:t>19, </a:t>
            </a:r>
            <a:r>
              <a:rPr lang="es-MX" sz="1600" dirty="0">
                <a:latin typeface="Palatino Linotype"/>
                <a:cs typeface="Palatino Linotype"/>
              </a:rPr>
              <a:t>sobre la presunción de la existencia de la </a:t>
            </a:r>
            <a:r>
              <a:rPr lang="es-MX" sz="1600" dirty="0" smtClean="0">
                <a:latin typeface="Palatino Linotype"/>
                <a:cs typeface="Palatino Linotype"/>
              </a:rPr>
              <a:t>información.</a:t>
            </a:r>
            <a:endParaRPr lang="es-MX" sz="1600" dirty="0">
              <a:latin typeface="Palatino Linotype"/>
              <a:cs typeface="Palatino Linotype"/>
            </a:endParaRPr>
          </a:p>
          <a:p>
            <a:pPr marL="285750" indent="-285750" algn="just">
              <a:buFont typeface="Arial"/>
              <a:buChar char="•"/>
            </a:pPr>
            <a:endParaRPr lang="es-MX" sz="1600" dirty="0">
              <a:latin typeface="Palatino Linotype"/>
              <a:cs typeface="Palatino Linotype"/>
            </a:endParaRPr>
          </a:p>
          <a:p>
            <a:pPr marL="285750" indent="-285750" algn="just">
              <a:buFont typeface="Arial"/>
              <a:buChar char="•"/>
            </a:pPr>
            <a:r>
              <a:rPr lang="es-MX" sz="1600" dirty="0" smtClean="0">
                <a:latin typeface="Palatino Linotype"/>
                <a:cs typeface="Palatino Linotype"/>
              </a:rPr>
              <a:t>131, </a:t>
            </a:r>
            <a:r>
              <a:rPr lang="es-MX" sz="1600" dirty="0">
                <a:latin typeface="Palatino Linotype"/>
                <a:cs typeface="Palatino Linotype"/>
              </a:rPr>
              <a:t>sobre la garantía de una búsqueda exhaustiva y </a:t>
            </a:r>
            <a:r>
              <a:rPr lang="es-MX" sz="1600" dirty="0" smtClean="0">
                <a:latin typeface="Palatino Linotype"/>
                <a:cs typeface="Palatino Linotype"/>
              </a:rPr>
              <a:t>razonable.</a:t>
            </a:r>
            <a:endParaRPr lang="es-MX" sz="1600" dirty="0">
              <a:latin typeface="Palatino Linotype"/>
              <a:cs typeface="Palatino Linotype"/>
            </a:endParaRPr>
          </a:p>
          <a:p>
            <a:pPr algn="just"/>
            <a:endParaRPr lang="es-MX" sz="1600" dirty="0">
              <a:latin typeface="Palatino Linotype"/>
              <a:cs typeface="Palatino Linotype"/>
            </a:endParaRPr>
          </a:p>
          <a:p>
            <a:pPr marL="285750" indent="-285750" algn="just">
              <a:buFont typeface="Arial"/>
              <a:buChar char="•"/>
            </a:pPr>
            <a:r>
              <a:rPr lang="es-MX" sz="1600" dirty="0" smtClean="0">
                <a:latin typeface="Palatino Linotype"/>
                <a:cs typeface="Palatino Linotype"/>
              </a:rPr>
              <a:t>138, </a:t>
            </a:r>
            <a:r>
              <a:rPr lang="es-MX" sz="1600" dirty="0">
                <a:latin typeface="Palatino Linotype"/>
                <a:cs typeface="Palatino Linotype"/>
              </a:rPr>
              <a:t>sobre las medidas de reparación en los casos en </a:t>
            </a:r>
            <a:r>
              <a:rPr lang="es-MX" sz="1600" dirty="0" smtClean="0">
                <a:latin typeface="Palatino Linotype"/>
                <a:cs typeface="Palatino Linotype"/>
              </a:rPr>
              <a:t>los que </a:t>
            </a:r>
            <a:r>
              <a:rPr lang="es-MX" sz="1600" dirty="0">
                <a:latin typeface="Palatino Linotype"/>
                <a:cs typeface="Palatino Linotype"/>
              </a:rPr>
              <a:t>no se encuentre la </a:t>
            </a:r>
            <a:r>
              <a:rPr lang="es-MX" sz="1600" dirty="0" smtClean="0">
                <a:latin typeface="Palatino Linotype"/>
                <a:cs typeface="Palatino Linotype"/>
              </a:rPr>
              <a:t>información.</a:t>
            </a:r>
            <a:endParaRPr lang="es-MX" sz="1600" dirty="0">
              <a:latin typeface="Palatino Linotype"/>
              <a:cs typeface="Palatino Linotype"/>
            </a:endParaRPr>
          </a:p>
          <a:p>
            <a:pPr marL="285750" indent="-285750" algn="just">
              <a:buFont typeface="Arial"/>
              <a:buChar char="•"/>
            </a:pPr>
            <a:endParaRPr lang="es-MX" sz="1600" dirty="0">
              <a:latin typeface="Palatino Linotype"/>
              <a:cs typeface="Palatino Linotype"/>
            </a:endParaRPr>
          </a:p>
          <a:p>
            <a:pPr marL="285750" indent="-285750" algn="just">
              <a:buFont typeface="Arial"/>
              <a:buChar char="•"/>
            </a:pPr>
            <a:r>
              <a:rPr lang="es-MX" sz="1600" dirty="0" smtClean="0">
                <a:latin typeface="Palatino Linotype"/>
                <a:cs typeface="Palatino Linotype"/>
              </a:rPr>
              <a:t>139, </a:t>
            </a:r>
            <a:r>
              <a:rPr lang="es-MX" sz="1600" dirty="0">
                <a:latin typeface="Palatino Linotype"/>
                <a:cs typeface="Palatino Linotype"/>
              </a:rPr>
              <a:t>sobre las medidas para evitar la repetición del </a:t>
            </a:r>
            <a:r>
              <a:rPr lang="es-MX" sz="1600" dirty="0" smtClean="0">
                <a:latin typeface="Palatino Linotype"/>
                <a:cs typeface="Palatino Linotype"/>
              </a:rPr>
              <a:t>extravío de </a:t>
            </a:r>
            <a:r>
              <a:rPr lang="es-MX" sz="1600" dirty="0">
                <a:latin typeface="Palatino Linotype"/>
                <a:cs typeface="Palatino Linotype"/>
              </a:rPr>
              <a:t>la </a:t>
            </a:r>
            <a:r>
              <a:rPr lang="es-MX" sz="1600" dirty="0" smtClean="0">
                <a:latin typeface="Palatino Linotype"/>
                <a:cs typeface="Palatino Linotype"/>
              </a:rPr>
              <a:t>información.</a:t>
            </a:r>
            <a:endParaRPr lang="es-MX" sz="1600" dirty="0">
              <a:latin typeface="Palatino Linotype"/>
              <a:cs typeface="Palatino Linotype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42" y="221737"/>
            <a:ext cx="6981195" cy="5696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79FEBBA-8851-9149-9F1C-AF2FBD435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3225"/>
            <a:ext cx="7143920" cy="578968"/>
          </a:xfrm>
        </p:spPr>
        <p:txBody>
          <a:bodyPr>
            <a:normAutofit/>
          </a:bodyPr>
          <a:lstStyle/>
          <a:p>
            <a:pPr algn="l"/>
            <a:r>
              <a:rPr lang="es-MX" sz="2200" b="1" i="1" dirty="0">
                <a:solidFill>
                  <a:srgbClr val="FFFFFF"/>
                </a:solidFill>
                <a:latin typeface="Palatino Linotype"/>
                <a:cs typeface="Palatino Linotype"/>
              </a:rPr>
              <a:t>Los archivos y el derecho de acceso a la información</a:t>
            </a:r>
          </a:p>
        </p:txBody>
      </p:sp>
    </p:spTree>
    <p:extLst>
      <p:ext uri="{BB962C8B-B14F-4D97-AF65-F5344CB8AC3E}">
        <p14:creationId xmlns:p14="http://schemas.microsoft.com/office/powerpoint/2010/main" val="397695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461806" y="408505"/>
            <a:ext cx="8010576" cy="6647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341313" algn="ctr">
              <a:buNone/>
            </a:pPr>
            <a:r>
              <a:rPr lang="es-ES_tradnl" sz="2600" dirty="0">
                <a:solidFill>
                  <a:schemeClr val="bg1"/>
                </a:solidFill>
                <a:latin typeface="Arial"/>
                <a:cs typeface="Arial"/>
              </a:rPr>
              <a:t>Algunos resultados de los sujetos obligados </a:t>
            </a:r>
            <a:r>
              <a:rPr lang="es-ES_tradnl" sz="2600" dirty="0" smtClean="0">
                <a:solidFill>
                  <a:schemeClr val="bg1"/>
                </a:solidFill>
                <a:latin typeface="Arial"/>
                <a:cs typeface="Arial"/>
              </a:rPr>
              <a:t>del Estado </a:t>
            </a:r>
            <a:r>
              <a:rPr lang="es-ES_tradnl" sz="2600" smtClean="0">
                <a:solidFill>
                  <a:schemeClr val="bg1"/>
                </a:solidFill>
                <a:latin typeface="Arial"/>
                <a:cs typeface="Arial"/>
              </a:rPr>
              <a:t>de </a:t>
            </a:r>
            <a:r>
              <a:rPr lang="es-ES_tradnl" sz="2600" smtClean="0">
                <a:solidFill>
                  <a:schemeClr val="bg1"/>
                </a:solidFill>
                <a:latin typeface="Arial"/>
                <a:cs typeface="Arial"/>
              </a:rPr>
              <a:t>México </a:t>
            </a:r>
            <a:r>
              <a:rPr lang="es-ES_tradnl" sz="2600" dirty="0" smtClean="0">
                <a:solidFill>
                  <a:schemeClr val="bg1"/>
                </a:solidFill>
                <a:latin typeface="Arial"/>
                <a:cs typeface="Arial"/>
              </a:rPr>
              <a:t>sobre </a:t>
            </a:r>
            <a:r>
              <a:rPr lang="es-ES_tradnl" sz="2600" dirty="0">
                <a:solidFill>
                  <a:schemeClr val="bg1"/>
                </a:solidFill>
                <a:latin typeface="Arial"/>
                <a:cs typeface="Arial"/>
              </a:rPr>
              <a:t>la publicación del catálogo de disposición documental y la guía simple de archivo:</a:t>
            </a:r>
          </a:p>
          <a:p>
            <a:pPr marL="714375" indent="-341313"/>
            <a:endParaRPr lang="es-ES_tradnl" sz="2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714375" indent="-341313" algn="just">
              <a:buFont typeface="Arial"/>
              <a:buChar char="•"/>
            </a:pPr>
            <a:r>
              <a:rPr lang="es-ES" sz="2800" dirty="0" smtClean="0">
                <a:solidFill>
                  <a:srgbClr val="FFFFFF"/>
                </a:solidFill>
                <a:latin typeface="Arial"/>
                <a:cs typeface="Arial"/>
              </a:rPr>
              <a:t>EL 64.5% de los municipios, el 60% de los partidos </a:t>
            </a:r>
            <a:r>
              <a:rPr lang="es-ES" sz="2800" dirty="0">
                <a:solidFill>
                  <a:srgbClr val="FFFFFF"/>
                </a:solidFill>
                <a:latin typeface="Arial"/>
                <a:cs typeface="Arial"/>
              </a:rPr>
              <a:t>políticos </a:t>
            </a:r>
            <a:r>
              <a:rPr lang="es-ES" sz="2800" dirty="0" smtClean="0">
                <a:solidFill>
                  <a:srgbClr val="FFFFFF"/>
                </a:solidFill>
                <a:latin typeface="Arial"/>
                <a:cs typeface="Arial"/>
              </a:rPr>
              <a:t>y el 85.7% sindicatos </a:t>
            </a:r>
            <a:r>
              <a:rPr lang="es-ES_tradnl" sz="2600" b="1" cap="small" dirty="0" smtClean="0">
                <a:solidFill>
                  <a:schemeClr val="bg1"/>
                </a:solidFill>
                <a:latin typeface="Arial"/>
                <a:cs typeface="Arial"/>
              </a:rPr>
              <a:t>no han publicado nada</a:t>
            </a:r>
            <a:endParaRPr lang="es-ES_tradnl" sz="26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714375" indent="-341313" algn="just">
              <a:buFont typeface="Arial"/>
              <a:buChar char="•"/>
            </a:pPr>
            <a:endParaRPr lang="es-ES_tradnl" sz="2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714375" indent="-341313" algn="just">
              <a:buFont typeface="Arial"/>
              <a:buChar char="•"/>
            </a:pPr>
            <a:r>
              <a:rPr lang="es-ES" sz="2800" dirty="0">
                <a:solidFill>
                  <a:srgbClr val="FFFFFF"/>
                </a:solidFill>
                <a:latin typeface="Arial"/>
                <a:cs typeface="Arial"/>
              </a:rPr>
              <a:t>Con el 13.2 % de los ayuntamientos y el 14.3% de los sindicatos </a:t>
            </a:r>
            <a:r>
              <a:rPr lang="es-ES_tradnl" sz="2600" dirty="0" smtClean="0">
                <a:solidFill>
                  <a:schemeClr val="bg1"/>
                </a:solidFill>
                <a:latin typeface="Arial"/>
                <a:cs typeface="Arial"/>
              </a:rPr>
              <a:t>publicaron estos instrumentos</a:t>
            </a:r>
          </a:p>
          <a:p>
            <a:pPr marL="714375" indent="-341313" algn="just">
              <a:buFont typeface="Arial"/>
              <a:buChar char="•"/>
            </a:pPr>
            <a:endParaRPr lang="es-ES_tradnl" sz="2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714375" indent="-341313" algn="just">
              <a:buFont typeface="Arial"/>
              <a:buChar char="•"/>
            </a:pPr>
            <a:r>
              <a:rPr lang="es-ES" sz="2800" dirty="0">
                <a:solidFill>
                  <a:srgbClr val="FFFFFF"/>
                </a:solidFill>
                <a:latin typeface="Arial"/>
                <a:cs typeface="Arial"/>
              </a:rPr>
              <a:t>El 51% del ejecutivo </a:t>
            </a:r>
            <a:r>
              <a:rPr lang="es-ES_tradnl" sz="2600" dirty="0" smtClean="0">
                <a:solidFill>
                  <a:srgbClr val="FFFFFF"/>
                </a:solidFill>
                <a:latin typeface="Arial"/>
                <a:cs typeface="Arial"/>
              </a:rPr>
              <a:t>publicaron </a:t>
            </a:r>
            <a:r>
              <a:rPr lang="es-ES_tradnl" sz="2600" dirty="0">
                <a:solidFill>
                  <a:srgbClr val="FFFFFF"/>
                </a:solidFill>
                <a:latin typeface="Arial"/>
                <a:cs typeface="Arial"/>
              </a:rPr>
              <a:t>los instrumentos </a:t>
            </a:r>
          </a:p>
          <a:p>
            <a:endParaRPr lang="es-ES" sz="2600" dirty="0"/>
          </a:p>
        </p:txBody>
      </p:sp>
    </p:spTree>
    <p:extLst>
      <p:ext uri="{BB962C8B-B14F-4D97-AF65-F5344CB8AC3E}">
        <p14:creationId xmlns:p14="http://schemas.microsoft.com/office/powerpoint/2010/main" val="87530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9517" y="1003935"/>
            <a:ext cx="7723978" cy="10484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1800" b="1" dirty="0">
                <a:latin typeface="Palatino Linotype"/>
                <a:cs typeface="Palatino Linotype"/>
              </a:rPr>
              <a:t>ARTÍCULO </a:t>
            </a:r>
            <a:r>
              <a:rPr lang="es-MX" sz="1800" b="1" dirty="0" smtClean="0">
                <a:latin typeface="Palatino Linotype"/>
                <a:cs typeface="Palatino Linotype"/>
              </a:rPr>
              <a:t>18.</a:t>
            </a:r>
            <a:r>
              <a:rPr lang="es-MX" sz="1800" dirty="0" smtClean="0">
                <a:latin typeface="Palatino Linotype"/>
                <a:cs typeface="Palatino Linotype"/>
              </a:rPr>
              <a:t> </a:t>
            </a:r>
            <a:r>
              <a:rPr lang="es-MX" sz="1800" dirty="0">
                <a:latin typeface="Palatino Linotype"/>
                <a:cs typeface="Palatino Linotype"/>
              </a:rPr>
              <a:t>Los sujetos obligados deberán documentar todo acto que derive del ejercicio de sus facultades, competencias o funciones. </a:t>
            </a:r>
            <a:endParaRPr lang="es-ES_tradnl" sz="1800" dirty="0">
              <a:latin typeface="Palatino Linotype"/>
              <a:cs typeface="Palatino Linotype"/>
            </a:endParaRPr>
          </a:p>
          <a:p>
            <a:pPr marL="0" indent="0">
              <a:buNone/>
            </a:pPr>
            <a:endParaRPr lang="es-ES" sz="2600" dirty="0"/>
          </a:p>
        </p:txBody>
      </p:sp>
      <p:sp>
        <p:nvSpPr>
          <p:cNvPr id="8" name="Rectángulo 7"/>
          <p:cNvSpPr/>
          <p:nvPr/>
        </p:nvSpPr>
        <p:spPr>
          <a:xfrm>
            <a:off x="405311" y="2250381"/>
            <a:ext cx="5427733" cy="2874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0000" dist="23000" dir="5400000" rotWithShape="0">
              <a:schemeClr val="accent6">
                <a:lumMod val="75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629517" y="2461385"/>
            <a:ext cx="506200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700" b="1" i="1" dirty="0">
                <a:latin typeface="Palatino Linotype"/>
                <a:cs typeface="Palatino Linotype"/>
              </a:rPr>
              <a:t>Opinión particular al recurso de revisión </a:t>
            </a:r>
            <a:r>
              <a:rPr lang="es-ES_tradnl" sz="1700" b="1" i="1" dirty="0" smtClean="0">
                <a:latin typeface="Palatino Linotype"/>
                <a:cs typeface="Palatino Linotype"/>
              </a:rPr>
              <a:t>3266</a:t>
            </a:r>
            <a:r>
              <a:rPr lang="es-ES_tradnl" sz="1700" b="1" i="1" dirty="0">
                <a:latin typeface="Palatino Linotype"/>
                <a:cs typeface="Palatino Linotype"/>
              </a:rPr>
              <a:t>/INFOEM/IP/RR/2016 en contra de </a:t>
            </a:r>
            <a:r>
              <a:rPr lang="es-ES_tradnl" sz="1700" b="1" i="1" dirty="0" smtClean="0">
                <a:latin typeface="Palatino Linotype"/>
                <a:cs typeface="Palatino Linotype"/>
              </a:rPr>
              <a:t>Nezahualcóyotl</a:t>
            </a:r>
          </a:p>
          <a:p>
            <a:pPr algn="just"/>
            <a:endParaRPr lang="es-ES_tradnl" sz="1700" b="1" i="1" dirty="0">
              <a:latin typeface="Palatino Linotype"/>
              <a:cs typeface="Palatino Linotype"/>
            </a:endParaRPr>
          </a:p>
          <a:p>
            <a:pPr algn="just"/>
            <a:r>
              <a:rPr lang="es-ES_tradnl" sz="1700" b="1" i="1" dirty="0" smtClean="0">
                <a:latin typeface="Palatino Linotype"/>
                <a:cs typeface="Palatino Linotype"/>
              </a:rPr>
              <a:t>La </a:t>
            </a:r>
            <a:r>
              <a:rPr lang="es-ES_tradnl" sz="1700" b="1" i="1" dirty="0">
                <a:latin typeface="Palatino Linotype"/>
                <a:cs typeface="Palatino Linotype"/>
              </a:rPr>
              <a:t>palabra `programa´ no necesariamente debe tratarse de un documento máxime que la declaración efectuada en el boletín de prensa 209, precisamente se refiere a las diversas acciones </a:t>
            </a:r>
            <a:r>
              <a:rPr lang="es-ES_tradnl" sz="1700" b="1" i="1" dirty="0" smtClean="0">
                <a:latin typeface="Palatino Linotype"/>
                <a:cs typeface="Palatino Linotype"/>
              </a:rPr>
              <a:t>realizadas</a:t>
            </a:r>
            <a:r>
              <a:rPr lang="es-ES_tradnl" sz="1700" b="1" i="1" dirty="0">
                <a:latin typeface="Palatino Linotype"/>
                <a:cs typeface="Palatino Linotype"/>
              </a:rPr>
              <a:t>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180" y="2522243"/>
            <a:ext cx="2782938" cy="206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17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4301" y="1039536"/>
            <a:ext cx="7938191" cy="408616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000" b="1" dirty="0">
                <a:latin typeface="Palatino Linotype"/>
                <a:cs typeface="Palatino Linotype"/>
              </a:rPr>
              <a:t>ARTÍCULO </a:t>
            </a:r>
            <a:r>
              <a:rPr lang="es-MX" sz="2000" b="1" dirty="0" smtClean="0">
                <a:latin typeface="Palatino Linotype"/>
                <a:cs typeface="Palatino Linotype"/>
              </a:rPr>
              <a:t>19.</a:t>
            </a:r>
            <a:r>
              <a:rPr lang="es-MX" sz="2000" dirty="0" smtClean="0">
                <a:latin typeface="Palatino Linotype"/>
                <a:cs typeface="Palatino Linotype"/>
              </a:rPr>
              <a:t> </a:t>
            </a:r>
            <a:r>
              <a:rPr lang="es-MX" sz="2000" dirty="0">
                <a:latin typeface="Palatino Linotype"/>
                <a:cs typeface="Palatino Linotype"/>
              </a:rPr>
              <a:t>Se presume que la información existe si se refiere a las facultades, competencias y funciones que los ordenamientos jurídicos aplicables otorgan a los sujetos obligados. </a:t>
            </a:r>
            <a:endParaRPr lang="es-MX" sz="2000" dirty="0" smtClean="0">
              <a:latin typeface="Palatino Linotype"/>
              <a:cs typeface="Palatino Linotype"/>
            </a:endParaRPr>
          </a:p>
          <a:p>
            <a:pPr marL="0" indent="0" algn="just">
              <a:buNone/>
            </a:pPr>
            <a:endParaRPr lang="es-ES_tradnl" sz="2000" dirty="0">
              <a:latin typeface="Palatino Linotype"/>
              <a:cs typeface="Palatino Linotype"/>
            </a:endParaRPr>
          </a:p>
          <a:p>
            <a:pPr marL="0" indent="0" algn="just">
              <a:buNone/>
            </a:pPr>
            <a:r>
              <a:rPr lang="es-MX" sz="2000" dirty="0">
                <a:latin typeface="Palatino Linotype"/>
                <a:cs typeface="Palatino Linotype"/>
              </a:rPr>
              <a:t>En los casos en que ciertas facultades, competencias o funciones no se hayan ejercido, se debe motivar la respuesta en función de las causas que motiven la inexistencia</a:t>
            </a:r>
            <a:r>
              <a:rPr lang="es-MX" sz="2000" dirty="0" smtClean="0">
                <a:latin typeface="Palatino Linotype"/>
                <a:cs typeface="Palatino Linotyp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5265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6403" y="748046"/>
            <a:ext cx="8229600" cy="15611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1800" b="1" dirty="0">
                <a:latin typeface="Palatino Linotype"/>
                <a:cs typeface="Palatino Linotype"/>
              </a:rPr>
              <a:t>ARTÍCULO </a:t>
            </a:r>
            <a:r>
              <a:rPr lang="es-MX" sz="1800" b="1" dirty="0" smtClean="0">
                <a:latin typeface="Palatino Linotype"/>
                <a:cs typeface="Palatino Linotype"/>
              </a:rPr>
              <a:t>131.</a:t>
            </a:r>
            <a:r>
              <a:rPr lang="es-MX" sz="1800" dirty="0" smtClean="0">
                <a:latin typeface="Palatino Linotype"/>
                <a:cs typeface="Palatino Linotype"/>
              </a:rPr>
              <a:t> </a:t>
            </a:r>
            <a:r>
              <a:rPr lang="es-MX" sz="1800" dirty="0">
                <a:latin typeface="Palatino Linotype"/>
                <a:cs typeface="Palatino Linotype"/>
              </a:rPr>
              <a:t>Las Unidades de Transparencia deberán garantizar que las solicitudes se turnen a todas las Áreas competentes que cuenten con la información o deban tenerla de acuerdo a sus facultades, competencias y funciones, con el objeto de que realicen una búsqueda exhaustiva y razonable de la información solicitada. </a:t>
            </a:r>
            <a:endParaRPr lang="es-ES_tradnl" sz="1800" dirty="0">
              <a:latin typeface="Palatino Linotype"/>
              <a:cs typeface="Palatino Linotype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040901945"/>
              </p:ext>
            </p:extLst>
          </p:nvPr>
        </p:nvGraphicFramePr>
        <p:xfrm>
          <a:off x="258775" y="5133318"/>
          <a:ext cx="2407865" cy="996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2 Diagrama"/>
          <p:cNvGraphicFramePr/>
          <p:nvPr>
            <p:extLst>
              <p:ext uri="{D42A27DB-BD31-4B8C-83A1-F6EECF244321}">
                <p14:modId xmlns:p14="http://schemas.microsoft.com/office/powerpoint/2010/main" val="1724403047"/>
              </p:ext>
            </p:extLst>
          </p:nvPr>
        </p:nvGraphicFramePr>
        <p:xfrm>
          <a:off x="2314533" y="1961566"/>
          <a:ext cx="6259639" cy="4029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62990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06663" y="469552"/>
            <a:ext cx="8529822" cy="52140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0000" dist="23000" dir="5400000" rotWithShape="0">
              <a:schemeClr val="accent6">
                <a:lumMod val="75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8132" y="722689"/>
            <a:ext cx="7889749" cy="4638678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10000"/>
              </a:lnSpc>
            </a:pPr>
            <a:r>
              <a:rPr lang="es-ES_tradnl" sz="2000" b="1" i="1" dirty="0">
                <a:latin typeface="Palatino Linotype"/>
                <a:cs typeface="Palatino Linotype"/>
              </a:rPr>
              <a:t>Opinión particular al 0257/INFOEM/IP/RR/2017 en contra del Poder Judicial. La Unidad de Transparencia debe tomar a todas las áreas no responder directamente.  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es-ES_tradnl" sz="2000" b="1" i="1" dirty="0" smtClean="0">
              <a:latin typeface="Palatino Linotype"/>
              <a:cs typeface="Palatino Linotype"/>
            </a:endParaRPr>
          </a:p>
          <a:p>
            <a:pPr algn="just">
              <a:lnSpc>
                <a:spcPct val="110000"/>
              </a:lnSpc>
            </a:pPr>
            <a:r>
              <a:rPr lang="es-ES_tradnl" sz="2000" b="1" i="1" dirty="0" smtClean="0">
                <a:latin typeface="Palatino Linotype"/>
                <a:cs typeface="Palatino Linotype"/>
              </a:rPr>
              <a:t>0038</a:t>
            </a:r>
            <a:r>
              <a:rPr lang="es-ES_tradnl" sz="2000" b="1" i="1" dirty="0">
                <a:latin typeface="Palatino Linotype"/>
                <a:cs typeface="Palatino Linotype"/>
              </a:rPr>
              <a:t>/INFOEM/IP/RR/2017 en contra de </a:t>
            </a:r>
            <a:r>
              <a:rPr lang="es-ES_tradnl" sz="2000" b="1" i="1" dirty="0" smtClean="0">
                <a:latin typeface="Palatino Linotype"/>
                <a:cs typeface="Palatino Linotype"/>
              </a:rPr>
              <a:t>Ecatepec. Solicitó </a:t>
            </a:r>
            <a:r>
              <a:rPr lang="es-ES_tradnl" sz="2000" b="1" i="1" dirty="0">
                <a:latin typeface="Palatino Linotype"/>
                <a:cs typeface="Palatino Linotype"/>
              </a:rPr>
              <a:t>solo un </a:t>
            </a:r>
            <a:r>
              <a:rPr lang="es-ES_tradnl" sz="2000" b="1" i="1" dirty="0" smtClean="0">
                <a:latin typeface="Palatino Linotype"/>
                <a:cs typeface="Palatino Linotype"/>
              </a:rPr>
              <a:t>área</a:t>
            </a:r>
            <a:r>
              <a:rPr lang="es-ES_tradnl" sz="2000" b="1" i="1" dirty="0">
                <a:latin typeface="Palatino Linotype"/>
                <a:cs typeface="Palatino Linotype"/>
              </a:rPr>
              <a:t>.</a:t>
            </a:r>
            <a:endParaRPr lang="es-ES_tradnl" sz="2000" b="1" i="1" dirty="0" smtClean="0">
              <a:latin typeface="Palatino Linotype"/>
              <a:cs typeface="Palatino Linotype"/>
            </a:endParaRPr>
          </a:p>
          <a:p>
            <a:pPr algn="just">
              <a:lnSpc>
                <a:spcPct val="110000"/>
              </a:lnSpc>
            </a:pPr>
            <a:endParaRPr lang="es-ES_tradnl" sz="2000" b="1" i="1" dirty="0">
              <a:latin typeface="Palatino Linotype"/>
              <a:cs typeface="Palatino Linotype"/>
            </a:endParaRPr>
          </a:p>
          <a:p>
            <a:pPr algn="just">
              <a:lnSpc>
                <a:spcPct val="110000"/>
              </a:lnSpc>
            </a:pPr>
            <a:r>
              <a:rPr lang="es-ES_tradnl" sz="2000" b="1" i="1" dirty="0">
                <a:latin typeface="Palatino Linotype"/>
                <a:cs typeface="Palatino Linotype"/>
              </a:rPr>
              <a:t>3583/INFOEM/IP/RR/2017 en contra de </a:t>
            </a:r>
            <a:r>
              <a:rPr lang="es-ES_tradnl" sz="2000" b="1" i="1" dirty="0" smtClean="0">
                <a:latin typeface="Palatino Linotype"/>
                <a:cs typeface="Palatino Linotype"/>
              </a:rPr>
              <a:t>Huixquilucan. No </a:t>
            </a:r>
            <a:r>
              <a:rPr lang="es-ES_tradnl" sz="2000" b="1" i="1" dirty="0">
                <a:latin typeface="Palatino Linotype"/>
                <a:cs typeface="Palatino Linotype"/>
              </a:rPr>
              <a:t>solicitaron la información al archivo </a:t>
            </a:r>
            <a:r>
              <a:rPr lang="es-ES_tradnl" sz="2000" b="1" i="1" dirty="0" smtClean="0">
                <a:latin typeface="Palatino Linotype"/>
                <a:cs typeface="Palatino Linotype"/>
              </a:rPr>
              <a:t>municipal</a:t>
            </a:r>
            <a:r>
              <a:rPr lang="es-ES_tradnl" sz="2000" b="1" i="1" dirty="0">
                <a:latin typeface="Palatino Linotype"/>
                <a:cs typeface="Palatino Linotype"/>
              </a:rPr>
              <a:t>.</a:t>
            </a:r>
            <a:endParaRPr lang="es-ES_tradnl" sz="2000" b="1" i="1" dirty="0" smtClean="0">
              <a:latin typeface="Palatino Linotype"/>
              <a:cs typeface="Palatino Linotype"/>
            </a:endParaRPr>
          </a:p>
          <a:p>
            <a:pPr algn="just">
              <a:lnSpc>
                <a:spcPct val="110000"/>
              </a:lnSpc>
            </a:pPr>
            <a:endParaRPr lang="es-ES_tradnl" sz="2000" b="1" i="1" dirty="0">
              <a:latin typeface="Palatino Linotype"/>
              <a:cs typeface="Palatino Linotype"/>
            </a:endParaRPr>
          </a:p>
          <a:p>
            <a:pPr algn="just">
              <a:lnSpc>
                <a:spcPct val="110000"/>
              </a:lnSpc>
            </a:pPr>
            <a:r>
              <a:rPr lang="es-ES_tradnl" sz="2000" b="1" i="1" dirty="0">
                <a:latin typeface="Palatino Linotype"/>
                <a:cs typeface="Palatino Linotype"/>
              </a:rPr>
              <a:t>2127/INFOEM/IP/RR/2016 en contra del Poder </a:t>
            </a:r>
            <a:r>
              <a:rPr lang="es-ES_tradnl" sz="2000" b="1" i="1" dirty="0" smtClean="0">
                <a:latin typeface="Palatino Linotype"/>
                <a:cs typeface="Palatino Linotype"/>
              </a:rPr>
              <a:t>Judicial. Buscar </a:t>
            </a:r>
            <a:r>
              <a:rPr lang="es-ES_tradnl" sz="2000" b="1" i="1" dirty="0">
                <a:latin typeface="Palatino Linotype"/>
                <a:cs typeface="Palatino Linotype"/>
              </a:rPr>
              <a:t>la información no es realizar </a:t>
            </a:r>
            <a:r>
              <a:rPr lang="es-ES_tradnl" sz="2000" b="1" i="1" dirty="0" smtClean="0">
                <a:latin typeface="Palatino Linotype"/>
                <a:cs typeface="Palatino Linotype"/>
              </a:rPr>
              <a:t>investigaciones</a:t>
            </a:r>
            <a:r>
              <a:rPr lang="es-ES_tradnl" sz="2000" b="1" i="1" dirty="0">
                <a:latin typeface="Palatino Linotype"/>
                <a:cs typeface="Palatino Linotype"/>
              </a:rPr>
              <a:t>.</a:t>
            </a:r>
            <a:endParaRPr lang="es-ES_tradnl" sz="2000" b="1" i="1" dirty="0" smtClean="0">
              <a:latin typeface="Palatino Linotype"/>
              <a:cs typeface="Palatino Linotype"/>
            </a:endParaRPr>
          </a:p>
          <a:p>
            <a:pPr algn="just">
              <a:lnSpc>
                <a:spcPct val="110000"/>
              </a:lnSpc>
            </a:pPr>
            <a:endParaRPr lang="es-ES_tradnl" sz="2000" b="1" i="1" dirty="0">
              <a:latin typeface="Palatino Linotype"/>
              <a:cs typeface="Palatino Linotype"/>
            </a:endParaRPr>
          </a:p>
          <a:p>
            <a:pPr algn="just">
              <a:lnSpc>
                <a:spcPct val="110000"/>
              </a:lnSpc>
            </a:pPr>
            <a:r>
              <a:rPr lang="es-ES_tradnl" sz="2000" b="1" i="1" dirty="0">
                <a:latin typeface="Palatino Linotype"/>
                <a:cs typeface="Palatino Linotype"/>
              </a:rPr>
              <a:t>3523/INFOEM/IP/RR/2016 en contra del Poder </a:t>
            </a:r>
            <a:r>
              <a:rPr lang="es-ES_tradnl" sz="2000" b="1" i="1" dirty="0" smtClean="0">
                <a:latin typeface="Palatino Linotype"/>
                <a:cs typeface="Palatino Linotype"/>
              </a:rPr>
              <a:t>Legislativo. Buscar </a:t>
            </a:r>
            <a:r>
              <a:rPr lang="es-ES_tradnl" sz="2000" b="1" i="1" dirty="0">
                <a:latin typeface="Palatino Linotype"/>
                <a:cs typeface="Palatino Linotype"/>
              </a:rPr>
              <a:t>en todas las áreas para acreditar la búsqueda </a:t>
            </a:r>
            <a:r>
              <a:rPr lang="es-ES_tradnl" sz="2000" b="1" i="1" dirty="0" smtClean="0">
                <a:latin typeface="Palatino Linotype"/>
                <a:cs typeface="Palatino Linotype"/>
              </a:rPr>
              <a:t>razonable.  </a:t>
            </a:r>
          </a:p>
          <a:p>
            <a:pPr algn="just">
              <a:lnSpc>
                <a:spcPct val="110000"/>
              </a:lnSpc>
            </a:pPr>
            <a:endParaRPr lang="es-ES_tradnl" sz="2000" b="1" i="1" dirty="0">
              <a:latin typeface="Palatino Linotype"/>
              <a:cs typeface="Palatino Linotype"/>
            </a:endParaRPr>
          </a:p>
          <a:p>
            <a:pPr algn="just">
              <a:lnSpc>
                <a:spcPct val="110000"/>
              </a:lnSpc>
            </a:pPr>
            <a:r>
              <a:rPr lang="es-ES_tradnl" sz="2000" b="1" i="1" dirty="0">
                <a:latin typeface="Palatino Linotype"/>
                <a:cs typeface="Palatino Linotype"/>
              </a:rPr>
              <a:t>Voto particular al 1539/INFOEM/IP/RR/2017 en contra de la Secretaria de Cultura del </a:t>
            </a:r>
            <a:r>
              <a:rPr lang="es-ES_tradnl" sz="2000" b="1" i="1" dirty="0" smtClean="0">
                <a:latin typeface="Palatino Linotype"/>
                <a:cs typeface="Palatino Linotype"/>
              </a:rPr>
              <a:t>Estado. </a:t>
            </a:r>
            <a:r>
              <a:rPr lang="es-ES_tradnl" sz="2000" b="1" i="1" dirty="0">
                <a:latin typeface="Palatino Linotype"/>
                <a:cs typeface="Palatino Linotype"/>
              </a:rPr>
              <a:t>De los tipos “modelo” de búsqueda exhaustiva. </a:t>
            </a:r>
          </a:p>
          <a:p>
            <a:pPr algn="just">
              <a:lnSpc>
                <a:spcPct val="110000"/>
              </a:lnSpc>
            </a:pPr>
            <a:endParaRPr lang="es-ES_tradnl" sz="2000" b="1" i="1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312157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rte video Archiv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298" y="550841"/>
            <a:ext cx="6984695" cy="523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0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300" y="326897"/>
            <a:ext cx="2271452" cy="290642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581618" y="721385"/>
            <a:ext cx="197083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00" dirty="0" smtClean="0">
                <a:solidFill>
                  <a:srgbClr val="74380C"/>
                </a:solidFill>
                <a:latin typeface="Palatino Linotype"/>
                <a:cs typeface="Palatino Linotype"/>
              </a:rPr>
              <a:t>XVI. Una sociedad en la que la garantía de los derechos no está asegurada, ni la separación de poderes determinada, no tiene Constitución. Declaración  de los Derechos del Hombre y del Ciudadano.</a:t>
            </a:r>
            <a:endParaRPr lang="es-ES" sz="1300" dirty="0">
              <a:solidFill>
                <a:srgbClr val="74380C"/>
              </a:solidFill>
              <a:latin typeface="Palatino Linotype"/>
              <a:cs typeface="Palatino Linotype"/>
            </a:endParaRPr>
          </a:p>
        </p:txBody>
      </p:sp>
      <p:pic>
        <p:nvPicPr>
          <p:cNvPr id="3074" name="Picture 2" descr="Resultado de imagen para archiv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089" y="3510471"/>
            <a:ext cx="2664743" cy="199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tort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51" y="787290"/>
            <a:ext cx="2224068" cy="139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n para encarcelamien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93" y="3123807"/>
            <a:ext cx="2598642" cy="13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n para corrupció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29" y="4921048"/>
            <a:ext cx="2477457" cy="109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38429" y="2603893"/>
            <a:ext cx="2189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alatino Linotype" panose="02040502050505030304" pitchFamily="18" charset="0"/>
              </a:rPr>
              <a:t>Encarcelamiento</a:t>
            </a:r>
            <a:endParaRPr lang="es-MX" sz="2000" b="1" dirty="0">
              <a:solidFill>
                <a:schemeClr val="tx1">
                  <a:lumMod val="95000"/>
                  <a:lumOff val="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72493" y="366741"/>
            <a:ext cx="2279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Palatino Linotype" panose="02040502050505030304" pitchFamily="18" charset="0"/>
              </a:rPr>
              <a:t>Tortura</a:t>
            </a:r>
            <a:endParaRPr lang="es-MX" b="1" dirty="0">
              <a:latin typeface="Palatino Linotype" panose="02040502050505030304" pitchFamily="18" charset="0"/>
            </a:endParaRPr>
          </a:p>
        </p:txBody>
      </p:sp>
      <p:pic>
        <p:nvPicPr>
          <p:cNvPr id="3082" name="Picture 10" descr="Resultado de imagen para rendición de cuent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123" y="995430"/>
            <a:ext cx="2279226" cy="118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6278903" y="445409"/>
            <a:ext cx="262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Palatino Linotype" panose="02040502050505030304" pitchFamily="18" charset="0"/>
              </a:rPr>
              <a:t>Rendición de cuentas</a:t>
            </a:r>
            <a:endParaRPr lang="es-MX" b="1" dirty="0">
              <a:latin typeface="Palatino Linotype" panose="02040502050505030304" pitchFamily="18" charset="0"/>
            </a:endParaRPr>
          </a:p>
        </p:txBody>
      </p:sp>
      <p:pic>
        <p:nvPicPr>
          <p:cNvPr id="3088" name="Picture 16" descr="Resultado de imagen para transparenc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652" y="3004003"/>
            <a:ext cx="1830651" cy="122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6278903" y="2523735"/>
            <a:ext cx="262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Palatino Linotype" panose="02040502050505030304" pitchFamily="18" charset="0"/>
              </a:rPr>
              <a:t>Transparencia</a:t>
            </a:r>
            <a:endParaRPr lang="es-MX" b="1" dirty="0">
              <a:latin typeface="Palatino Linotype" panose="02040502050505030304" pitchFamily="18" charset="0"/>
            </a:endParaRPr>
          </a:p>
        </p:txBody>
      </p:sp>
      <p:pic>
        <p:nvPicPr>
          <p:cNvPr id="3090" name="Picture 18" descr="Resultado de imagen para &quot;Acceso a la información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379" y="4845223"/>
            <a:ext cx="1762175" cy="117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/>
          <p:cNvSpPr txBox="1"/>
          <p:nvPr/>
        </p:nvSpPr>
        <p:spPr>
          <a:xfrm>
            <a:off x="6134724" y="4412464"/>
            <a:ext cx="2825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Palatino Linotype" panose="02040502050505030304" pitchFamily="18" charset="0"/>
              </a:rPr>
              <a:t>Acceso a la información</a:t>
            </a:r>
            <a:endParaRPr lang="es-MX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856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961447" y="4959533"/>
            <a:ext cx="4886994" cy="6658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0000" dist="23000" dir="5400000" rotWithShape="0">
              <a:schemeClr val="accent6">
                <a:lumMod val="75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1515965" y="1403018"/>
            <a:ext cx="5771309" cy="6715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0000" dist="23000" dir="5400000" rotWithShape="0">
              <a:schemeClr val="accent6">
                <a:lumMod val="75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235323A-54B6-F945-903F-ACF5CB295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768" y="1030311"/>
            <a:ext cx="8176917" cy="45259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s-MX" sz="2200" dirty="0">
                <a:latin typeface="Palatino Linotype"/>
                <a:cs typeface="Palatino Linotype"/>
              </a:rPr>
              <a:t>Porque quien debía generarla no lo </a:t>
            </a:r>
            <a:r>
              <a:rPr lang="es-MX" sz="2200" dirty="0" smtClean="0">
                <a:latin typeface="Palatino Linotype"/>
                <a:cs typeface="Palatino Linotype"/>
              </a:rPr>
              <a:t>hizo</a:t>
            </a:r>
          </a:p>
          <a:p>
            <a:pPr>
              <a:lnSpc>
                <a:spcPct val="90000"/>
              </a:lnSpc>
            </a:pPr>
            <a:endParaRPr lang="es-MX" sz="2200" dirty="0">
              <a:latin typeface="Palatino Linotype"/>
              <a:cs typeface="Palatino Linotype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s-ES_tradnl" sz="2000" b="1" i="1" dirty="0">
                <a:latin typeface="Palatino Linotype"/>
                <a:cs typeface="Palatino Linotype"/>
              </a:rPr>
              <a:t>3266/INFOEM/IP/RR/2016 en contra de Nezahualcóyotl </a:t>
            </a:r>
            <a:endParaRPr lang="es-ES_tradnl" sz="2000" b="1" i="1" dirty="0" smtClean="0">
              <a:latin typeface="Palatino Linotype"/>
              <a:cs typeface="Palatino Linotype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s-ES_tradnl" sz="2000" b="1" i="1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con </a:t>
            </a:r>
            <a:r>
              <a:rPr lang="es-ES_tradnl" sz="2000" b="1" i="1" dirty="0">
                <a:solidFill>
                  <a:srgbClr val="000000"/>
                </a:solidFill>
                <a:latin typeface="Palatino Linotype"/>
                <a:cs typeface="Palatino Linotype"/>
              </a:rPr>
              <a:t>opinión particular </a:t>
            </a:r>
          </a:p>
          <a:p>
            <a:pPr marL="0" indent="0">
              <a:lnSpc>
                <a:spcPct val="90000"/>
              </a:lnSpc>
              <a:buNone/>
            </a:pPr>
            <a:endParaRPr lang="es-MX" sz="2200" dirty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>
              <a:lnSpc>
                <a:spcPct val="90000"/>
              </a:lnSpc>
            </a:pPr>
            <a:r>
              <a:rPr lang="es-MX" sz="24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Porque quien generó la información se la llevó consigo al concluir su mandato</a:t>
            </a:r>
          </a:p>
          <a:p>
            <a:pPr>
              <a:lnSpc>
                <a:spcPct val="90000"/>
              </a:lnSpc>
            </a:pPr>
            <a:endParaRPr lang="es-MX" sz="2400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>
              <a:lnSpc>
                <a:spcPct val="90000"/>
              </a:lnSpc>
            </a:pPr>
            <a:r>
              <a:rPr lang="es-MX" sz="24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Porque quien recibió la información no la ordenó adecuadamente y se traspapeló o se perdió</a:t>
            </a:r>
          </a:p>
          <a:p>
            <a:pPr>
              <a:lnSpc>
                <a:spcPct val="90000"/>
              </a:lnSpc>
            </a:pPr>
            <a:endParaRPr lang="es-MX" sz="2400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>
              <a:lnSpc>
                <a:spcPct val="90000"/>
              </a:lnSpc>
            </a:pPr>
            <a:r>
              <a:rPr lang="es-MX" sz="24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Porque quien recibió la información no la resguardó adecuadamente y se deterioró o se destruyó</a:t>
            </a:r>
          </a:p>
          <a:p>
            <a:pPr>
              <a:lnSpc>
                <a:spcPct val="90000"/>
              </a:lnSpc>
            </a:pPr>
            <a:endParaRPr lang="es-MX" sz="2400" dirty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r>
              <a:rPr lang="es-ES_tradnl" sz="2400" dirty="0">
                <a:solidFill>
                  <a:srgbClr val="000000"/>
                </a:solidFill>
                <a:latin typeface="Palatino Linotype"/>
                <a:cs typeface="Palatino Linotype"/>
              </a:rPr>
              <a:t>Porque no se cuentan con instrumentos de descripción y control archivístico </a:t>
            </a:r>
          </a:p>
          <a:p>
            <a:endParaRPr lang="es-ES_tradnl" sz="2400" dirty="0">
              <a:solidFill>
                <a:srgbClr val="000000"/>
              </a:solidFill>
              <a:latin typeface="Palatino"/>
              <a:cs typeface="Palatino"/>
            </a:endParaRPr>
          </a:p>
          <a:p>
            <a:pPr marL="0" indent="0" algn="ctr">
              <a:buNone/>
            </a:pPr>
            <a:r>
              <a:rPr lang="es-ES_tradnl" sz="1900" b="1" i="1" dirty="0">
                <a:solidFill>
                  <a:srgbClr val="000000"/>
                </a:solidFill>
                <a:latin typeface="Palatino Linotype"/>
                <a:cs typeface="Palatino Linotype"/>
              </a:rPr>
              <a:t>3583/INFOEM/IP/RR/2017 en contra de Huixquilucan </a:t>
            </a:r>
            <a:r>
              <a:rPr lang="es-MX" sz="22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endParaRPr lang="es-MX" sz="2200" dirty="0">
              <a:solidFill>
                <a:srgbClr val="000000"/>
              </a:solidFill>
              <a:latin typeface="Palatino Linotype"/>
              <a:cs typeface="Palatino Linotype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604" y="4730446"/>
            <a:ext cx="1145718" cy="13677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18" y="274638"/>
            <a:ext cx="7984912" cy="5696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B77E18-6AC8-FB45-A08E-B8CA27C08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28" y="274639"/>
            <a:ext cx="7616580" cy="484791"/>
          </a:xfrm>
        </p:spPr>
        <p:txBody>
          <a:bodyPr>
            <a:normAutofit fontScale="90000"/>
          </a:bodyPr>
          <a:lstStyle/>
          <a:p>
            <a:pPr algn="l"/>
            <a:r>
              <a:rPr lang="es-MX" sz="2800" b="1" i="1" dirty="0">
                <a:solidFill>
                  <a:schemeClr val="bg1"/>
                </a:solidFill>
                <a:latin typeface="Palatino Linotype"/>
                <a:cs typeface="Palatino Linotype"/>
              </a:rPr>
              <a:t>Razones por las </a:t>
            </a:r>
            <a:r>
              <a:rPr lang="es-MX" sz="2400" b="1" i="1" dirty="0" smtClean="0">
                <a:solidFill>
                  <a:schemeClr val="bg1"/>
                </a:solidFill>
                <a:latin typeface="Palatino Linotype"/>
                <a:cs typeface="Palatino Linotype"/>
              </a:rPr>
              <a:t>que</a:t>
            </a:r>
            <a:r>
              <a:rPr lang="es-MX" sz="2800" b="1" i="1" dirty="0" smtClean="0">
                <a:solidFill>
                  <a:schemeClr val="bg1"/>
                </a:solidFill>
                <a:latin typeface="Palatino Linotype"/>
                <a:cs typeface="Palatino Linotype"/>
              </a:rPr>
              <a:t> </a:t>
            </a:r>
            <a:r>
              <a:rPr lang="es-MX" sz="2800" b="1" i="1" dirty="0">
                <a:solidFill>
                  <a:schemeClr val="bg1"/>
                </a:solidFill>
                <a:latin typeface="Palatino Linotype"/>
                <a:cs typeface="Palatino Linotype"/>
              </a:rPr>
              <a:t>no encontramos la información </a:t>
            </a:r>
          </a:p>
        </p:txBody>
      </p:sp>
    </p:spTree>
    <p:extLst>
      <p:ext uri="{BB962C8B-B14F-4D97-AF65-F5344CB8AC3E}">
        <p14:creationId xmlns:p14="http://schemas.microsoft.com/office/powerpoint/2010/main" val="1174968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604" y="4730446"/>
            <a:ext cx="1145718" cy="13677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18" y="274638"/>
            <a:ext cx="7984912" cy="5696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B77E18-6AC8-FB45-A08E-B8CA27C08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28" y="274639"/>
            <a:ext cx="7616580" cy="484791"/>
          </a:xfrm>
        </p:spPr>
        <p:txBody>
          <a:bodyPr>
            <a:normAutofit fontScale="90000"/>
          </a:bodyPr>
          <a:lstStyle/>
          <a:p>
            <a:pPr algn="l"/>
            <a:r>
              <a:rPr lang="es-ES_tradnl" sz="2400" dirty="0">
                <a:solidFill>
                  <a:schemeClr val="bg1"/>
                </a:solidFill>
                <a:latin typeface="Palatino Linotype"/>
                <a:cs typeface="Palatino Linotype"/>
              </a:rPr>
              <a:t>Razones para las que no protegemos los datos personales</a:t>
            </a:r>
            <a:endParaRPr lang="es-MX" sz="2400" b="1" i="1" dirty="0">
              <a:solidFill>
                <a:schemeClr val="bg1"/>
              </a:solidFill>
              <a:latin typeface="Palatino Linotype"/>
              <a:cs typeface="Palatino Linotype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>
                <a:latin typeface="Palatino Linotype"/>
                <a:cs typeface="Palatino Linotype"/>
              </a:rPr>
              <a:t>Porque no tenemos identificados los documentos, su contenido y valor</a:t>
            </a:r>
            <a:r>
              <a:rPr lang="es-ES_tradnl" dirty="0" smtClean="0">
                <a:latin typeface="Palatino Linotype"/>
                <a:cs typeface="Palatino Linotype"/>
              </a:rPr>
              <a:t>.</a:t>
            </a:r>
          </a:p>
          <a:p>
            <a:endParaRPr lang="es-ES_tradnl" dirty="0">
              <a:latin typeface="Palatino Linotype"/>
              <a:cs typeface="Palatino Linotype"/>
            </a:endParaRPr>
          </a:p>
          <a:p>
            <a:r>
              <a:rPr lang="es-ES_tradnl" dirty="0">
                <a:latin typeface="Palatino Linotype"/>
                <a:cs typeface="Palatino Linotype"/>
              </a:rPr>
              <a:t>Por la ausencia de medidas de seguridad.</a:t>
            </a:r>
          </a:p>
          <a:p>
            <a:endParaRPr lang="es-ES_tradnl" dirty="0" smtClean="0">
              <a:latin typeface="Palatino Linotype"/>
              <a:cs typeface="Palatino Linotype"/>
            </a:endParaRPr>
          </a:p>
          <a:p>
            <a:r>
              <a:rPr lang="es-ES_tradnl" dirty="0" smtClean="0">
                <a:latin typeface="Palatino Linotype"/>
                <a:cs typeface="Palatino Linotype"/>
              </a:rPr>
              <a:t>Por </a:t>
            </a:r>
            <a:r>
              <a:rPr lang="es-ES_tradnl" dirty="0">
                <a:latin typeface="Palatino Linotype"/>
                <a:cs typeface="Palatino Linotype"/>
              </a:rPr>
              <a:t>la falta de un plan de contingencia </a:t>
            </a:r>
          </a:p>
        </p:txBody>
      </p:sp>
    </p:spTree>
    <p:extLst>
      <p:ext uri="{BB962C8B-B14F-4D97-AF65-F5344CB8AC3E}">
        <p14:creationId xmlns:p14="http://schemas.microsoft.com/office/powerpoint/2010/main" val="2250638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776821"/>
            <a:ext cx="8229600" cy="3735509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s-MX" sz="1900" b="1" dirty="0">
                <a:latin typeface="Palatino Linotype"/>
                <a:cs typeface="Palatino Linotype"/>
              </a:rPr>
              <a:t>ARTÍCULO </a:t>
            </a:r>
            <a:r>
              <a:rPr lang="es-MX" sz="1900" b="1" dirty="0" smtClean="0">
                <a:latin typeface="Palatino Linotype"/>
                <a:cs typeface="Palatino Linotype"/>
              </a:rPr>
              <a:t>138.</a:t>
            </a:r>
            <a:r>
              <a:rPr lang="es-MX" sz="1900" dirty="0" smtClean="0">
                <a:latin typeface="Palatino Linotype"/>
                <a:cs typeface="Palatino Linotype"/>
              </a:rPr>
              <a:t> </a:t>
            </a:r>
            <a:r>
              <a:rPr lang="es-MX" sz="1900" dirty="0">
                <a:latin typeface="Palatino Linotype"/>
                <a:cs typeface="Palatino Linotype"/>
              </a:rPr>
              <a:t>Cuando la información no se encuentre en los archivos del sujeto obligado, el Comité de Transparencia</a:t>
            </a:r>
            <a:r>
              <a:rPr lang="es-MX" sz="1900" dirty="0" smtClean="0">
                <a:latin typeface="Palatino Linotype"/>
                <a:cs typeface="Palatino Linotype"/>
              </a:rPr>
              <a:t>: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es-MX" sz="1900" dirty="0">
              <a:latin typeface="Palatino Linotype"/>
              <a:cs typeface="Palatino Linotype"/>
            </a:endParaRPr>
          </a:p>
          <a:p>
            <a:pPr>
              <a:lnSpc>
                <a:spcPct val="110000"/>
              </a:lnSpc>
            </a:pPr>
            <a:r>
              <a:rPr lang="es-MX" sz="1900" dirty="0">
                <a:latin typeface="Palatino Linotype"/>
                <a:cs typeface="Palatino Linotype"/>
              </a:rPr>
              <a:t>El Comité de Transparencia deberá:</a:t>
            </a:r>
          </a:p>
          <a:p>
            <a:pPr>
              <a:lnSpc>
                <a:spcPct val="110000"/>
              </a:lnSpc>
            </a:pPr>
            <a:endParaRPr lang="es-MX" sz="1900" dirty="0">
              <a:latin typeface="Palatino Linotype"/>
              <a:cs typeface="Palatino Linotype"/>
            </a:endParaRPr>
          </a:p>
          <a:p>
            <a:pPr>
              <a:lnSpc>
                <a:spcPct val="110000"/>
              </a:lnSpc>
            </a:pPr>
            <a:r>
              <a:rPr lang="es-MX" sz="1900" dirty="0">
                <a:latin typeface="Palatino Linotype"/>
                <a:cs typeface="Palatino Linotype"/>
              </a:rPr>
              <a:t>Analizar el caso y tomar medidas para localizar la información </a:t>
            </a:r>
          </a:p>
          <a:p>
            <a:pPr>
              <a:lnSpc>
                <a:spcPct val="110000"/>
              </a:lnSpc>
            </a:pPr>
            <a:endParaRPr lang="es-MX" sz="1900" dirty="0">
              <a:latin typeface="Palatino Linotype"/>
              <a:cs typeface="Palatino Linotype"/>
            </a:endParaRPr>
          </a:p>
          <a:p>
            <a:pPr>
              <a:lnSpc>
                <a:spcPct val="110000"/>
              </a:lnSpc>
            </a:pPr>
            <a:r>
              <a:rPr lang="es-MX" sz="1900" dirty="0">
                <a:latin typeface="Palatino Linotype"/>
                <a:cs typeface="Palatino Linotype"/>
              </a:rPr>
              <a:t>Expedir una resolución de inexistencia</a:t>
            </a:r>
          </a:p>
          <a:p>
            <a:pPr>
              <a:lnSpc>
                <a:spcPct val="110000"/>
              </a:lnSpc>
            </a:pPr>
            <a:endParaRPr lang="es-MX" sz="1900" dirty="0">
              <a:latin typeface="Palatino Linotype"/>
              <a:cs typeface="Palatino Linotype"/>
            </a:endParaRPr>
          </a:p>
          <a:p>
            <a:r>
              <a:rPr lang="es-MX" sz="1900" dirty="0">
                <a:latin typeface="Palatino Linotype"/>
                <a:cs typeface="Palatino Linotype"/>
              </a:rPr>
              <a:t>Ordenar, cuando sea posible, generar o reponer la información, y, cuando se acredite que sea imposible, explicar de forma fundada y motivada porque no ejerció las facultades.</a:t>
            </a:r>
          </a:p>
          <a:p>
            <a:pPr>
              <a:lnSpc>
                <a:spcPct val="110000"/>
              </a:lnSpc>
            </a:pPr>
            <a:endParaRPr lang="es-MX" sz="1900" dirty="0">
              <a:latin typeface="Palatino Linotype"/>
              <a:cs typeface="Palatino Linotype"/>
            </a:endParaRPr>
          </a:p>
          <a:p>
            <a:pPr>
              <a:lnSpc>
                <a:spcPct val="110000"/>
              </a:lnSpc>
            </a:pPr>
            <a:r>
              <a:rPr lang="es-MX" sz="1900" dirty="0">
                <a:latin typeface="Palatino Linotype"/>
                <a:cs typeface="Palatino Linotype"/>
              </a:rPr>
              <a:t>Notificar al órgano interno de control para iniciar el procedimiento de responsabilidades 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es-ES_tradnl" sz="6000" dirty="0">
              <a:latin typeface="Palatino Linotype"/>
              <a:cs typeface="Palatino Linotype"/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es-ES_tradnl" sz="6000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6516207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57200" y="638340"/>
            <a:ext cx="7960400" cy="48146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0000" dist="23000" dir="5400000" rotWithShape="0">
              <a:schemeClr val="accent6">
                <a:lumMod val="75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91227" y="932966"/>
            <a:ext cx="7353763" cy="4238560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s-ES_tradnl" sz="1800" b="1" i="1" dirty="0">
                <a:latin typeface="Palatino Linotype"/>
                <a:cs typeface="Palatino Linotype"/>
              </a:rPr>
              <a:t>1248/INFOEM/IP/RR/2017 en contra de PANAL Los recursos los administró otro partido “resolución de inexistencia</a:t>
            </a:r>
            <a:r>
              <a:rPr lang="es-ES_tradnl" sz="1800" b="1" i="1" dirty="0" smtClean="0">
                <a:latin typeface="Palatino Linotype"/>
                <a:cs typeface="Palatino Linotype"/>
              </a:rPr>
              <a:t>”.</a:t>
            </a:r>
          </a:p>
          <a:p>
            <a:pPr algn="just">
              <a:lnSpc>
                <a:spcPct val="90000"/>
              </a:lnSpc>
            </a:pPr>
            <a:endParaRPr lang="es-ES_tradnl" sz="1800" b="1" i="1" dirty="0">
              <a:latin typeface="Palatino Linotype"/>
              <a:cs typeface="Palatino Linotype"/>
            </a:endParaRPr>
          </a:p>
          <a:p>
            <a:pPr algn="just">
              <a:lnSpc>
                <a:spcPct val="90000"/>
              </a:lnSpc>
            </a:pPr>
            <a:r>
              <a:rPr lang="es-ES_tradnl" sz="1800" b="1" i="1" dirty="0">
                <a:latin typeface="Palatino Linotype"/>
                <a:cs typeface="Palatino Linotype"/>
              </a:rPr>
              <a:t>3266/INFOEM/IP/RR/2016 en contra de </a:t>
            </a:r>
            <a:r>
              <a:rPr lang="es-ES_tradnl" sz="1800" b="1" i="1" dirty="0" smtClean="0">
                <a:latin typeface="Palatino Linotype"/>
                <a:cs typeface="Palatino Linotype"/>
              </a:rPr>
              <a:t>Nezahualcóyotl. Se </a:t>
            </a:r>
            <a:r>
              <a:rPr lang="es-ES_tradnl" sz="1800" b="1" i="1" dirty="0">
                <a:latin typeface="Palatino Linotype"/>
                <a:cs typeface="Palatino Linotype"/>
              </a:rPr>
              <a:t>ordenó generar el programa que no habían </a:t>
            </a:r>
            <a:r>
              <a:rPr lang="es-ES_tradnl" sz="1800" b="1" i="1" dirty="0" smtClean="0">
                <a:latin typeface="Palatino Linotype"/>
                <a:cs typeface="Palatino Linotype"/>
              </a:rPr>
              <a:t>documentado</a:t>
            </a:r>
            <a:r>
              <a:rPr lang="es-ES_tradnl" sz="1800" b="1" i="1" dirty="0">
                <a:latin typeface="Palatino Linotype"/>
                <a:cs typeface="Palatino Linotype"/>
              </a:rPr>
              <a:t>.</a:t>
            </a:r>
            <a:endParaRPr lang="es-ES_tradnl" sz="1800" b="1" i="1" dirty="0" smtClean="0">
              <a:latin typeface="Palatino Linotype"/>
              <a:cs typeface="Palatino Linotype"/>
            </a:endParaRPr>
          </a:p>
          <a:p>
            <a:pPr algn="just">
              <a:lnSpc>
                <a:spcPct val="90000"/>
              </a:lnSpc>
            </a:pPr>
            <a:endParaRPr lang="es-ES_tradnl" sz="1800" b="1" i="1" dirty="0">
              <a:latin typeface="Palatino Linotype"/>
              <a:cs typeface="Palatino Linotype"/>
            </a:endParaRPr>
          </a:p>
          <a:p>
            <a:pPr algn="just">
              <a:lnSpc>
                <a:spcPct val="90000"/>
              </a:lnSpc>
            </a:pPr>
            <a:r>
              <a:rPr lang="es-ES_tradnl" sz="1800" b="1" i="1" dirty="0" smtClean="0">
                <a:latin typeface="Palatino Linotype"/>
                <a:cs typeface="Palatino Linotype"/>
              </a:rPr>
              <a:t>Con voto particular de la resolución 3357</a:t>
            </a:r>
            <a:r>
              <a:rPr lang="es-ES_tradnl" sz="1800" b="1" i="1" dirty="0">
                <a:latin typeface="Palatino Linotype"/>
                <a:cs typeface="Palatino Linotype"/>
              </a:rPr>
              <a:t>/INFOEM/IP/RR/</a:t>
            </a:r>
            <a:r>
              <a:rPr lang="es-ES_tradnl" sz="1800" b="1" i="1" dirty="0" smtClean="0">
                <a:latin typeface="Palatino Linotype"/>
                <a:cs typeface="Palatino Linotype"/>
              </a:rPr>
              <a:t>2016 en </a:t>
            </a:r>
            <a:r>
              <a:rPr lang="es-ES_tradnl" sz="1800" b="1" i="1" dirty="0">
                <a:latin typeface="Palatino Linotype"/>
                <a:cs typeface="Palatino Linotype"/>
              </a:rPr>
              <a:t>contra de la Secretaria de la </a:t>
            </a:r>
            <a:r>
              <a:rPr lang="es-ES_tradnl" sz="1800" b="1" i="1" dirty="0" smtClean="0">
                <a:latin typeface="Palatino Linotype"/>
                <a:cs typeface="Palatino Linotype"/>
              </a:rPr>
              <a:t>Infraestructura. Opinó </a:t>
            </a:r>
            <a:r>
              <a:rPr lang="es-ES_tradnl" sz="1800" b="1" i="1" dirty="0">
                <a:latin typeface="Palatino Linotype"/>
                <a:cs typeface="Palatino Linotype"/>
              </a:rPr>
              <a:t>que se debía de generar o recabar la información que acreditara un </a:t>
            </a:r>
            <a:r>
              <a:rPr lang="es-ES_tradnl" sz="1800" b="1" i="1" dirty="0" smtClean="0">
                <a:latin typeface="Palatino Linotype"/>
                <a:cs typeface="Palatino Linotype"/>
              </a:rPr>
              <a:t>gasto</a:t>
            </a:r>
            <a:r>
              <a:rPr lang="es-ES_tradnl" sz="1800" b="1" i="1" dirty="0">
                <a:latin typeface="Palatino Linotype"/>
                <a:cs typeface="Palatino Linotype"/>
              </a:rPr>
              <a:t>.</a:t>
            </a:r>
            <a:endParaRPr lang="es-ES_tradnl" sz="1800" b="1" i="1" dirty="0" smtClean="0">
              <a:latin typeface="Palatino Linotype"/>
              <a:cs typeface="Palatino Linotype"/>
            </a:endParaRPr>
          </a:p>
          <a:p>
            <a:pPr marL="0" indent="0" algn="just">
              <a:lnSpc>
                <a:spcPct val="90000"/>
              </a:lnSpc>
              <a:buNone/>
            </a:pPr>
            <a:endParaRPr lang="es-ES_tradnl" sz="1800" b="1" i="1" dirty="0">
              <a:latin typeface="Palatino Linotype"/>
              <a:cs typeface="Palatino Linotype"/>
            </a:endParaRPr>
          </a:p>
          <a:p>
            <a:pPr algn="just">
              <a:lnSpc>
                <a:spcPct val="90000"/>
              </a:lnSpc>
            </a:pPr>
            <a:r>
              <a:rPr lang="es-ES_tradnl" sz="1800" b="1" i="1" dirty="0">
                <a:latin typeface="Palatino Linotype"/>
                <a:cs typeface="Palatino Linotype"/>
              </a:rPr>
              <a:t>1523/INFOEM/IP/RR/2015 en contra de Procuraduría General de </a:t>
            </a:r>
            <a:r>
              <a:rPr lang="es-ES_tradnl" sz="1800" b="1" i="1" dirty="0" smtClean="0">
                <a:latin typeface="Palatino Linotype"/>
                <a:cs typeface="Palatino Linotype"/>
              </a:rPr>
              <a:t>Justicia. Resolución </a:t>
            </a:r>
            <a:r>
              <a:rPr lang="es-ES_tradnl" sz="1800" b="1" i="1" dirty="0">
                <a:latin typeface="Palatino Linotype"/>
                <a:cs typeface="Palatino Linotype"/>
              </a:rPr>
              <a:t>de </a:t>
            </a:r>
            <a:r>
              <a:rPr lang="es-ES_tradnl" sz="1800" b="1" i="1" dirty="0" smtClean="0">
                <a:latin typeface="Palatino Linotype"/>
                <a:cs typeface="Palatino Linotype"/>
              </a:rPr>
              <a:t>inexistencia.</a:t>
            </a:r>
          </a:p>
          <a:p>
            <a:pPr algn="just">
              <a:lnSpc>
                <a:spcPct val="90000"/>
              </a:lnSpc>
            </a:pPr>
            <a:endParaRPr lang="es-ES_tradnl" sz="1800" b="1" i="1" dirty="0">
              <a:latin typeface="Palatino Linotype"/>
              <a:cs typeface="Palatino Linotype"/>
            </a:endParaRPr>
          </a:p>
          <a:p>
            <a:pPr algn="just">
              <a:lnSpc>
                <a:spcPct val="90000"/>
              </a:lnSpc>
            </a:pPr>
            <a:r>
              <a:rPr lang="es-ES_tradnl" sz="1800" b="1" i="1" dirty="0">
                <a:latin typeface="Palatino Linotype"/>
                <a:cs typeface="Palatino Linotype"/>
              </a:rPr>
              <a:t>1803/INFOEM/IP/RR/2016 en contra de Chimalhuacán. Fases previas de la resolución de inexistencia. </a:t>
            </a:r>
          </a:p>
        </p:txBody>
      </p:sp>
    </p:spTree>
    <p:extLst>
      <p:ext uri="{BB962C8B-B14F-4D97-AF65-F5344CB8AC3E}">
        <p14:creationId xmlns:p14="http://schemas.microsoft.com/office/powerpoint/2010/main" val="4087340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924" y="1571857"/>
            <a:ext cx="7442197" cy="2157972"/>
          </a:xfrm>
        </p:spPr>
        <p:txBody>
          <a:bodyPr>
            <a:normAutofit/>
          </a:bodyPr>
          <a:lstStyle/>
          <a:p>
            <a:r>
              <a:rPr lang="es-ES_tradnl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El contenido de la Ley General de Archivos y los retos de los sujetos obligados </a:t>
            </a:r>
            <a:endParaRPr lang="es-ES_tradnl" dirty="0">
              <a:solidFill>
                <a:srgbClr val="FFFFFF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71687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1112704" y="3490511"/>
            <a:ext cx="6499949" cy="1035630"/>
          </a:xfrm>
          <a:prstGeom prst="roundRect">
            <a:avLst/>
          </a:prstGeom>
          <a:solidFill>
            <a:srgbClr val="FF8000">
              <a:alpha val="53000"/>
            </a:srgbClr>
          </a:solidFill>
          <a:ln>
            <a:noFill/>
          </a:ln>
          <a:effectLst>
            <a:outerShdw blurRad="40000" dist="23000" dir="5400000" rotWithShape="0">
              <a:srgbClr val="FF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/>
          <p:cNvSpPr txBox="1"/>
          <p:nvPr/>
        </p:nvSpPr>
        <p:spPr>
          <a:xfrm>
            <a:off x="1382617" y="1093221"/>
            <a:ext cx="5960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Palatino Linotype" panose="02040502050505030304" pitchFamily="18" charset="0"/>
              </a:rPr>
              <a:t>Será sancionado con pena de </a:t>
            </a:r>
            <a:r>
              <a:rPr lang="es-MX" sz="2000" b="1" dirty="0" smtClean="0">
                <a:latin typeface="Palatino Linotype" panose="02040502050505030304" pitchFamily="18" charset="0"/>
              </a:rPr>
              <a:t>3 a 10 años de prisión </a:t>
            </a:r>
            <a:r>
              <a:rPr lang="es-MX" dirty="0" smtClean="0">
                <a:latin typeface="Palatino Linotype" panose="02040502050505030304" pitchFamily="18" charset="0"/>
              </a:rPr>
              <a:t>y multa de 3 mil a 5 mil veces la unidad de medida y actualización a la persona que:</a:t>
            </a:r>
            <a:endParaRPr lang="es-MX" dirty="0">
              <a:latin typeface="Palatino Linotype" panose="0204050205050503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233888" y="3540733"/>
            <a:ext cx="6378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Transfiera la propiedad o posesión, transporte o reproduzca, sin el permiso correspondiente, un documento considerado patrimonio documental de la Nación;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1112704" y="2323363"/>
            <a:ext cx="6499949" cy="1035630"/>
          </a:xfrm>
          <a:prstGeom prst="roundRect">
            <a:avLst/>
          </a:prstGeom>
          <a:solidFill>
            <a:srgbClr val="FFECAC"/>
          </a:solidFill>
          <a:ln>
            <a:noFill/>
          </a:ln>
          <a:effectLst>
            <a:outerShdw blurRad="40000" dist="23000" dir="5400000" rotWithShape="0">
              <a:srgbClr val="FFB351">
                <a:alpha val="9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redondeado 11"/>
          <p:cNvSpPr/>
          <p:nvPr/>
        </p:nvSpPr>
        <p:spPr>
          <a:xfrm>
            <a:off x="1112703" y="4679544"/>
            <a:ext cx="6499949" cy="1035630"/>
          </a:xfrm>
          <a:prstGeom prst="roundRect">
            <a:avLst/>
          </a:prstGeom>
          <a:solidFill>
            <a:srgbClr val="FFECAC"/>
          </a:solidFill>
          <a:ln>
            <a:noFill/>
          </a:ln>
          <a:effectLst>
            <a:outerShdw blurRad="40000" dist="23000" dir="5400000" rotWithShape="0">
              <a:srgbClr val="FFB351">
                <a:alpha val="9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/>
          <p:cNvSpPr txBox="1"/>
          <p:nvPr/>
        </p:nvSpPr>
        <p:spPr>
          <a:xfrm>
            <a:off x="1233888" y="4730599"/>
            <a:ext cx="6378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E85E4E"/>
                </a:solidFill>
                <a:latin typeface="Palatino Linotype" panose="02040502050505030304" pitchFamily="18" charset="0"/>
              </a:rPr>
              <a:t>Traslade fuera del territorio nacional documentos considerados patrimonio documental de la Nación, sin autorización del Archivo General;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233888" y="2365463"/>
            <a:ext cx="6378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E85E4E"/>
                </a:solidFill>
                <a:latin typeface="Palatino Linotype" panose="02040502050505030304" pitchFamily="18" charset="0"/>
              </a:rPr>
              <a:t>Sustraiga, oculte, altere, mutile, destruya o inutilice, total o parcialmente, información y documentos de los archivos que se encuentren bajo su resguardo;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18" y="274638"/>
            <a:ext cx="4334332" cy="569601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57200" y="274638"/>
            <a:ext cx="5037816" cy="497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200" b="1" i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De los delitos contra los archivos</a:t>
            </a:r>
            <a:endParaRPr lang="es-ES_tradnl" sz="2200" b="1" i="1" dirty="0">
              <a:solidFill>
                <a:srgbClr val="FFFFFF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048939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382617" y="1093221"/>
            <a:ext cx="5960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Palatino Linotype" panose="02040502050505030304" pitchFamily="18" charset="0"/>
              </a:rPr>
              <a:t>Será sancionado con pena de </a:t>
            </a:r>
            <a:r>
              <a:rPr lang="es-MX" sz="2000" b="1" dirty="0" smtClean="0">
                <a:latin typeface="Palatino Linotype" panose="02040502050505030304" pitchFamily="18" charset="0"/>
              </a:rPr>
              <a:t>3 a 10 años de prisión </a:t>
            </a:r>
            <a:r>
              <a:rPr lang="es-MX" dirty="0" smtClean="0">
                <a:latin typeface="Palatino Linotype" panose="02040502050505030304" pitchFamily="18" charset="0"/>
              </a:rPr>
              <a:t>y multa de 3 mil a 5 mil veces la unidad de medida y actualización a la persona que:</a:t>
            </a:r>
            <a:endParaRPr lang="es-MX" dirty="0">
              <a:latin typeface="Palatino Linotype" panose="02040502050505030304" pitchFamily="18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525398" y="2229490"/>
            <a:ext cx="4551075" cy="2203374"/>
          </a:xfrm>
          <a:prstGeom prst="roundRect">
            <a:avLst/>
          </a:prstGeom>
          <a:solidFill>
            <a:srgbClr val="FFECAC"/>
          </a:solidFill>
          <a:ln>
            <a:noFill/>
          </a:ln>
          <a:effectLst>
            <a:outerShdw blurRad="40000" dist="23000" dir="5400000" rotWithShape="0">
              <a:srgbClr val="FFB351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/>
          <p:cNvSpPr txBox="1"/>
          <p:nvPr/>
        </p:nvSpPr>
        <p:spPr>
          <a:xfrm>
            <a:off x="3703562" y="2464607"/>
            <a:ext cx="40578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Mantenga, injustificadamente, fuera del territorio nacional documentos considerados patrimonio documental de la Nación, una vez fenecido el plazo por el que el Archivo General le autorizó la salida del país; y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3905106" y="4699078"/>
            <a:ext cx="3955057" cy="1302678"/>
          </a:xfrm>
          <a:prstGeom prst="roundRect">
            <a:avLst/>
          </a:prstGeom>
          <a:solidFill>
            <a:srgbClr val="FFB351"/>
          </a:solidFill>
          <a:ln>
            <a:noFill/>
          </a:ln>
          <a:effectLst>
            <a:outerShdw blurRad="40000" dist="23000" dir="5400000" rotWithShape="0">
              <a:srgbClr val="FF8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4105306" y="4895457"/>
            <a:ext cx="3754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Destruya documentos considerados patrimonio documental de la Nación</a:t>
            </a:r>
          </a:p>
        </p:txBody>
      </p:sp>
      <p:pic>
        <p:nvPicPr>
          <p:cNvPr id="1026" name="Picture 2" descr="Resultado de imagen para destrucción de documen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90" y="2548817"/>
            <a:ext cx="2858775" cy="28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2486718" y="274638"/>
            <a:ext cx="4240050" cy="56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i="1" dirty="0" smtClean="0">
                <a:solidFill>
                  <a:schemeClr val="bg1">
                    <a:lumMod val="75000"/>
                  </a:schemeClr>
                </a:solidFill>
                <a:latin typeface="Palatino Linotype"/>
                <a:cs typeface="Palatino Linotype"/>
              </a:rPr>
              <a:t>De los delitos contra los archivos</a:t>
            </a:r>
            <a:endParaRPr lang="es-ES_tradnl" sz="1800" b="1" i="1" dirty="0">
              <a:solidFill>
                <a:schemeClr val="bg1">
                  <a:lumMod val="75000"/>
                </a:schemeClr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7494081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382617" y="1093221"/>
            <a:ext cx="5960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Palatino Linotype" panose="02040502050505030304" pitchFamily="18" charset="0"/>
              </a:rPr>
              <a:t>Será sancionado con pena de </a:t>
            </a:r>
            <a:r>
              <a:rPr lang="es-MX" sz="2000" b="1" dirty="0" smtClean="0">
                <a:latin typeface="Palatino Linotype" panose="02040502050505030304" pitchFamily="18" charset="0"/>
              </a:rPr>
              <a:t>3 a 10 años de prisión </a:t>
            </a:r>
            <a:r>
              <a:rPr lang="es-MX" dirty="0" smtClean="0">
                <a:latin typeface="Palatino Linotype" panose="02040502050505030304" pitchFamily="18" charset="0"/>
              </a:rPr>
              <a:t>y multa de 3 mil hasta el valor del daño causado, a la persona que:</a:t>
            </a:r>
            <a:endParaRPr lang="es-MX" dirty="0">
              <a:latin typeface="Palatino Linotype" panose="02040502050505030304" pitchFamily="18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322024" y="2284860"/>
            <a:ext cx="6499950" cy="1333085"/>
          </a:xfrm>
          <a:prstGeom prst="roundRect">
            <a:avLst/>
          </a:prstGeom>
          <a:solidFill>
            <a:srgbClr val="FFECAC"/>
          </a:solidFill>
          <a:ln>
            <a:noFill/>
          </a:ln>
          <a:effectLst>
            <a:outerShdw blurRad="40000" dist="23000" dir="5400000" rotWithShape="0">
              <a:srgbClr val="FFB351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/>
          <p:cNvSpPr txBox="1"/>
          <p:nvPr/>
        </p:nvSpPr>
        <p:spPr>
          <a:xfrm>
            <a:off x="1559833" y="2368379"/>
            <a:ext cx="6024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E85E4E"/>
                </a:solidFill>
                <a:latin typeface="Palatino Linotype" panose="02040502050505030304" pitchFamily="18" charset="0"/>
              </a:rPr>
              <a:t>Destruya documentos relacionados con violaciones graves a derechos humanos, alojados en algún archivo, que así hayan sido declarados previamente por autoridad competente.</a:t>
            </a:r>
          </a:p>
        </p:txBody>
      </p:sp>
      <p:pic>
        <p:nvPicPr>
          <p:cNvPr id="2050" name="Picture 2" descr="Resultado de imagen para prisión por destrucción de documen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4" y="4107321"/>
            <a:ext cx="409575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486718" y="274638"/>
            <a:ext cx="4240050" cy="56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i="1" dirty="0" smtClean="0">
                <a:solidFill>
                  <a:schemeClr val="bg1">
                    <a:lumMod val="75000"/>
                  </a:schemeClr>
                </a:solidFill>
                <a:latin typeface="Palatino Linotype"/>
                <a:cs typeface="Palatino Linotype"/>
              </a:rPr>
              <a:t>De los delitos contra los archivos</a:t>
            </a:r>
            <a:endParaRPr lang="es-ES_tradnl" sz="1800" b="1" i="1" dirty="0">
              <a:solidFill>
                <a:schemeClr val="bg1">
                  <a:lumMod val="75000"/>
                </a:schemeClr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4790667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idx="1"/>
          </p:nvPr>
        </p:nvSpPr>
        <p:spPr>
          <a:xfrm>
            <a:off x="457200" y="2045419"/>
            <a:ext cx="8229600" cy="3049044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  <a:t>Instituto de Transparencia, Acceso a la Información Pública y </a:t>
            </a:r>
            <a:b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</a:br>
            <a: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  <a:t>Protección de Datos Personales del Estado de México y Municipios</a:t>
            </a:r>
            <a:b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</a:br>
            <a: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  <a:t/>
            </a:r>
            <a:b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</a:b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  <a:t/>
            </a:r>
            <a:b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</a:br>
            <a:r>
              <a:rPr lang="es-ES" b="1" dirty="0" smtClean="0">
                <a:latin typeface="Palatino Linotype"/>
                <a:cs typeface="Palatino Linotype"/>
              </a:rPr>
              <a:t>www.infoem.org.mx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  <a:t/>
            </a:r>
            <a:b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</a:br>
            <a: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  <a:t/>
            </a:r>
            <a:b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</a:br>
            <a:r>
              <a:rPr lang="es-E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/>
                <a:cs typeface="Palatino Linotype"/>
              </a:rPr>
              <a:t>Teléfono: (722) 226 19 80</a:t>
            </a:r>
          </a:p>
          <a:p>
            <a:pPr marL="0" indent="0" algn="ctr">
              <a:buNone/>
            </a:pPr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  <a:hlinkClick r:id="rId2"/>
              </a:rPr>
              <a:t>j</a:t>
            </a:r>
            <a:r>
              <a:rPr lang="es-ES_tradn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  <a:hlinkClick r:id="rId2"/>
              </a:rPr>
              <a:t>ose.luna@itaipem.org.mx</a:t>
            </a:r>
            <a:r>
              <a:rPr lang="es-ES_tradn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  <a:t> </a:t>
            </a:r>
          </a:p>
          <a:p>
            <a:pPr marL="0" indent="0" algn="ctr">
              <a:buNone/>
            </a:pPr>
            <a:r>
              <a:rPr lang="es-ES_tradn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  <a:hlinkClick r:id="rId2"/>
              </a:rPr>
              <a:t>jose.luna@infoem.org.mx</a:t>
            </a:r>
            <a:r>
              <a:rPr lang="es-ES_tradn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  <a:t> </a:t>
            </a:r>
          </a:p>
          <a:p>
            <a:pPr marL="0" indent="0" algn="ctr">
              <a:buNone/>
            </a:pPr>
            <a:r>
              <a:rPr lang="es-ES_tradnl" sz="1400" b="1" dirty="0">
                <a:latin typeface="Palatino Linotype"/>
                <a:cs typeface="Palatino Linotype"/>
              </a:rPr>
              <a:t>@</a:t>
            </a:r>
            <a:r>
              <a:rPr lang="es-ES_tradnl" sz="1400" b="1" dirty="0" err="1" smtClean="0">
                <a:latin typeface="Palatino Linotype"/>
                <a:cs typeface="Palatino Linotype"/>
              </a:rPr>
              <a:t>jossssselun</a:t>
            </a:r>
            <a:endParaRPr lang="es-ES_tradnl" sz="1400" b="1" dirty="0" smtClean="0">
              <a:latin typeface="Palatino Linotype"/>
              <a:cs typeface="Palatino Linotype"/>
            </a:endParaRPr>
          </a:p>
          <a:p>
            <a:pPr marL="0" indent="0" algn="ctr">
              <a:buNone/>
            </a:pPr>
            <a:endParaRPr lang="es-ES_tradnl" sz="1400" dirty="0">
              <a:solidFill>
                <a:srgbClr val="0070C0"/>
              </a:solidFill>
              <a:latin typeface="Palatino Linotype"/>
              <a:cs typeface="Palatino Linotype"/>
            </a:endParaRPr>
          </a:p>
          <a:p>
            <a:pPr marL="0" indent="0" algn="ctr">
              <a:buNone/>
            </a:pPr>
            <a:r>
              <a:rPr lang="es-ES_tradnl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  <a:t>Pino </a:t>
            </a:r>
            <a:r>
              <a:rPr lang="es-ES_tradnl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  <a:t>Suárez S/N, actualmente Carretera Toluca-Ixtapan No. 111</a:t>
            </a:r>
            <a:r>
              <a:rPr lang="es-ES_tradnl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  <a:t>, </a:t>
            </a:r>
          </a:p>
          <a:p>
            <a:pPr marL="0" indent="0" algn="ctr">
              <a:buNone/>
            </a:pPr>
            <a:r>
              <a:rPr lang="es-ES_tradnl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  <a:t>Col</a:t>
            </a:r>
            <a:r>
              <a:rPr lang="es-ES_tradnl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  <a:t>. La Michoacana, Metepec, Estado de México, C.P. 52166</a:t>
            </a:r>
          </a:p>
          <a:p>
            <a:pPr marL="0" indent="0" algn="ctr">
              <a:buNone/>
            </a:pPr>
            <a:r>
              <a:rPr lang="es-ES" sz="1300" b="1" dirty="0">
                <a:solidFill>
                  <a:srgbClr val="000000"/>
                </a:solidFill>
                <a:latin typeface="Palatino Linotype"/>
                <a:cs typeface="Palatino Linotype"/>
              </a:rPr>
              <a:t/>
            </a:r>
            <a:br>
              <a:rPr lang="es-ES" sz="1300" b="1" dirty="0">
                <a:solidFill>
                  <a:srgbClr val="000000"/>
                </a:solidFill>
                <a:latin typeface="Palatino Linotype"/>
                <a:cs typeface="Palatino Linotype"/>
              </a:rPr>
            </a:br>
            <a:endParaRPr lang="es-ES" sz="1300" b="1" dirty="0">
              <a:solidFill>
                <a:srgbClr val="000000"/>
              </a:solidFill>
              <a:latin typeface="Palatino Linotype"/>
              <a:cs typeface="Palatino Linotype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379" y="5740275"/>
            <a:ext cx="276919" cy="27691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712295" y="5695073"/>
            <a:ext cx="1105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Palatino Linotype"/>
                <a:cs typeface="Palatino Linotype"/>
              </a:rPr>
              <a:t>@</a:t>
            </a:r>
            <a:r>
              <a:rPr lang="es-ES" sz="1600" dirty="0" err="1" smtClean="0">
                <a:latin typeface="Palatino Linotype"/>
                <a:cs typeface="Palatino Linotype"/>
              </a:rPr>
              <a:t>Infoem</a:t>
            </a:r>
            <a:endParaRPr lang="es-ES" sz="1600" dirty="0">
              <a:latin typeface="Palatino Linotype"/>
              <a:cs typeface="Palatino Linotype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918" y="5737581"/>
            <a:ext cx="326824" cy="32682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673479" y="5647863"/>
            <a:ext cx="113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Palatino Linotype"/>
                <a:cs typeface="Palatino Linotype"/>
              </a:rPr>
              <a:t>/</a:t>
            </a:r>
            <a:r>
              <a:rPr lang="es-ES" dirty="0" err="1" smtClean="0">
                <a:latin typeface="Palatino Linotype"/>
                <a:cs typeface="Palatino Linotype"/>
              </a:rPr>
              <a:t>infoem</a:t>
            </a:r>
            <a:endParaRPr lang="es-ES" dirty="0">
              <a:latin typeface="Palatino Linotype"/>
              <a:cs typeface="Palatino Linotype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261" y="520337"/>
            <a:ext cx="1293477" cy="736385"/>
          </a:xfrm>
          <a:prstGeom prst="rect">
            <a:avLst/>
          </a:prstGeom>
        </p:spPr>
      </p:pic>
      <p:pic>
        <p:nvPicPr>
          <p:cNvPr id="13" name="Imagen 12" descr="LOGO COMISIÓN  (1)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55" y="634508"/>
            <a:ext cx="1768462" cy="508041"/>
          </a:xfrm>
          <a:prstGeom prst="rect">
            <a:avLst/>
          </a:prstGeom>
        </p:spPr>
      </p:pic>
      <p:pic>
        <p:nvPicPr>
          <p:cNvPr id="12" name="Imagen 11" descr="Logo sin capas-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08" y="476790"/>
            <a:ext cx="2326566" cy="86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6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66" y="387663"/>
            <a:ext cx="2787375" cy="5696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93803" y="469723"/>
            <a:ext cx="24477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i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Antecedentes</a:t>
            </a:r>
            <a:endParaRPr lang="es-ES" sz="2200" b="1" i="1" dirty="0">
              <a:solidFill>
                <a:srgbClr val="FFFFFF"/>
              </a:solidFill>
              <a:latin typeface="Palatino Linotype"/>
              <a:cs typeface="Palatino Linotype"/>
            </a:endParaRPr>
          </a:p>
        </p:txBody>
      </p:sp>
      <p:graphicFrame>
        <p:nvGraphicFramePr>
          <p:cNvPr id="6" name="Diagrama 5"/>
          <p:cNvGraphicFramePr/>
          <p:nvPr>
            <p:extLst/>
          </p:nvPr>
        </p:nvGraphicFramePr>
        <p:xfrm>
          <a:off x="716095" y="1101687"/>
          <a:ext cx="7469437" cy="4726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632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66" y="387663"/>
            <a:ext cx="6657297" cy="569601"/>
          </a:xfrm>
          <a:prstGeom prst="rect">
            <a:avLst/>
          </a:prstGeom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7671567"/>
              </p:ext>
            </p:extLst>
          </p:nvPr>
        </p:nvGraphicFramePr>
        <p:xfrm>
          <a:off x="457200" y="1291727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6550" y="395892"/>
            <a:ext cx="6505706" cy="535846"/>
          </a:xfrm>
        </p:spPr>
        <p:txBody>
          <a:bodyPr>
            <a:normAutofit/>
          </a:bodyPr>
          <a:lstStyle/>
          <a:p>
            <a:pPr algn="l"/>
            <a:r>
              <a:rPr lang="es-ES_tradnl" sz="2200" b="1" i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Los sujetos obligados se regirán por los siguientes:</a:t>
            </a:r>
            <a:endParaRPr lang="es-ES_tradnl" sz="2200" b="1" i="1" dirty="0">
              <a:solidFill>
                <a:srgbClr val="FFFFFF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53132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67" y="387663"/>
            <a:ext cx="4959650" cy="5696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1225" y="442627"/>
            <a:ext cx="5063344" cy="503016"/>
          </a:xfrm>
        </p:spPr>
        <p:txBody>
          <a:bodyPr>
            <a:normAutofit fontScale="90000"/>
          </a:bodyPr>
          <a:lstStyle/>
          <a:p>
            <a:pPr algn="l"/>
            <a:r>
              <a:rPr lang="es-MX" sz="2200" b="1" i="1" dirty="0">
                <a:solidFill>
                  <a:srgbClr val="FFFFFF"/>
                </a:solidFill>
                <a:latin typeface="Palatino Linotype"/>
                <a:cs typeface="Palatino Linotype"/>
              </a:rPr>
              <a:t>Cada sujeto obligado es responsable de</a:t>
            </a:r>
            <a:r>
              <a:rPr lang="es-MX" sz="2200" b="1" i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:</a:t>
            </a:r>
            <a:endParaRPr lang="es-ES" sz="2200" b="1" i="1" dirty="0">
              <a:solidFill>
                <a:srgbClr val="FFFFFF"/>
              </a:solidFill>
              <a:latin typeface="Palatino Linotype"/>
              <a:cs typeface="Palatino Linotype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95401"/>
            <a:ext cx="7843520" cy="2311399"/>
          </a:xfrm>
        </p:spPr>
        <p:txBody>
          <a:bodyPr>
            <a:normAutofit/>
          </a:bodyPr>
          <a:lstStyle/>
          <a:p>
            <a:pPr lvl="0" algn="just"/>
            <a:r>
              <a:rPr lang="es-MX" sz="2400" dirty="0">
                <a:latin typeface="Palatino Linotype"/>
                <a:cs typeface="Palatino Linotype"/>
              </a:rPr>
              <a:t>Organizar y conservar sus archivos;</a:t>
            </a:r>
            <a:endParaRPr lang="es-ES_tradnl" sz="2400" dirty="0">
              <a:latin typeface="Palatino Linotype"/>
              <a:cs typeface="Palatino Linotype"/>
            </a:endParaRPr>
          </a:p>
          <a:p>
            <a:pPr lvl="0" algn="just"/>
            <a:r>
              <a:rPr lang="es-MX" sz="2400" dirty="0">
                <a:latin typeface="Palatino Linotype"/>
                <a:cs typeface="Palatino Linotype"/>
              </a:rPr>
              <a:t>Operar su sistema institucional;</a:t>
            </a:r>
            <a:endParaRPr lang="es-ES_tradnl" sz="2400" dirty="0">
              <a:latin typeface="Palatino Linotype"/>
              <a:cs typeface="Palatino Linotype"/>
            </a:endParaRPr>
          </a:p>
          <a:p>
            <a:pPr lvl="0" algn="just"/>
            <a:r>
              <a:rPr lang="es-MX" sz="2400" dirty="0">
                <a:latin typeface="Palatino Linotype"/>
                <a:cs typeface="Palatino Linotype"/>
              </a:rPr>
              <a:t>Cumplir lo dispuesto por esta Ley;</a:t>
            </a:r>
            <a:endParaRPr lang="es-ES_tradnl" sz="2400" dirty="0">
              <a:latin typeface="Palatino Linotype"/>
              <a:cs typeface="Palatino Linotype"/>
            </a:endParaRPr>
          </a:p>
          <a:p>
            <a:pPr lvl="0" algn="just"/>
            <a:r>
              <a:rPr lang="es-MX" sz="2400" dirty="0">
                <a:latin typeface="Palatino Linotype"/>
                <a:cs typeface="Palatino Linotype"/>
              </a:rPr>
              <a:t>Garantizar que no se sustraigan, dañen o eliminen los documentos de archivo y la información a su cargo</a:t>
            </a:r>
            <a:r>
              <a:rPr lang="es-MX" sz="2400" dirty="0" smtClean="0">
                <a:latin typeface="Palatino Linotype"/>
                <a:cs typeface="Palatino Linotype"/>
              </a:rPr>
              <a:t>.</a:t>
            </a:r>
            <a:endParaRPr lang="es-ES_tradnl" sz="2400" dirty="0">
              <a:latin typeface="Palatino Linotype"/>
              <a:cs typeface="Palatino Linotype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35280" y="3790238"/>
            <a:ext cx="7965440" cy="23057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11125" dist="25400" dir="5400000" rotWithShape="0">
              <a:schemeClr val="accent6">
                <a:lumMod val="75000"/>
                <a:alpha val="76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457200" y="4059258"/>
            <a:ext cx="76911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solidFill>
                  <a:srgbClr val="E46C0A"/>
                </a:solidFill>
                <a:latin typeface="Palatino Linotype"/>
                <a:cs typeface="Palatino Linotype"/>
              </a:rPr>
              <a:t>El servidor público que concluya su empleo, cargo o comisión deberá garantizar la entrega de los archivos a quien lo sustituya, debiendo estar organizados y descritos de conformidad con los instrumentos de control y consulta archivísticos que identifiquen la función que les dio origen.</a:t>
            </a:r>
            <a:endParaRPr lang="es-ES_tradnl" sz="2000" dirty="0">
              <a:solidFill>
                <a:srgbClr val="E46C0A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32520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66" y="387663"/>
            <a:ext cx="4263997" cy="5696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7480" y="432406"/>
            <a:ext cx="4074114" cy="524858"/>
          </a:xfrm>
        </p:spPr>
        <p:txBody>
          <a:bodyPr>
            <a:normAutofit/>
          </a:bodyPr>
          <a:lstStyle/>
          <a:p>
            <a:pPr algn="l"/>
            <a:r>
              <a:rPr lang="es-MX" sz="2200" b="1" i="1" dirty="0">
                <a:solidFill>
                  <a:srgbClr val="FFFFFF"/>
                </a:solidFill>
                <a:latin typeface="Palatino Linotype"/>
                <a:cs typeface="Palatino Linotype"/>
              </a:rPr>
              <a:t>Los sujetos obligados deberán</a:t>
            </a:r>
            <a:r>
              <a:rPr lang="es-MX" sz="2200" b="1" i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:</a:t>
            </a:r>
            <a:endParaRPr lang="es-ES" sz="2200" b="1" i="1" dirty="0">
              <a:solidFill>
                <a:srgbClr val="FFFFFF"/>
              </a:solidFill>
              <a:latin typeface="Palatino Linotype"/>
              <a:cs typeface="Palatino Linotype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63320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s-MX" sz="2400" dirty="0">
                <a:latin typeface="Palatino Linotype"/>
                <a:cs typeface="Palatino Linotype"/>
              </a:rPr>
              <a:t>Administrar, organizar y conservar de manera homogénea los documentos de archivo;</a:t>
            </a:r>
            <a:endParaRPr lang="es-ES_tradnl" sz="2400" dirty="0">
              <a:latin typeface="Palatino Linotype"/>
              <a:cs typeface="Palatino Linotype"/>
            </a:endParaRPr>
          </a:p>
          <a:p>
            <a:pPr algn="just"/>
            <a:r>
              <a:rPr lang="es-MX" sz="2400" dirty="0">
                <a:latin typeface="Palatino Linotype"/>
                <a:cs typeface="Palatino Linotype"/>
              </a:rPr>
              <a:t>Establecer un sistema institucional para su administración;</a:t>
            </a:r>
            <a:endParaRPr lang="es-ES_tradnl" sz="2400" dirty="0">
              <a:latin typeface="Palatino Linotype"/>
              <a:cs typeface="Palatino Linotype"/>
            </a:endParaRPr>
          </a:p>
          <a:p>
            <a:pPr algn="just"/>
            <a:r>
              <a:rPr lang="es-MX" sz="2400" dirty="0">
                <a:latin typeface="Palatino Linotype"/>
                <a:cs typeface="Palatino Linotype"/>
              </a:rPr>
              <a:t>Integrar los documentos en expedientes;</a:t>
            </a:r>
            <a:endParaRPr lang="es-ES_tradnl" sz="2400" dirty="0">
              <a:latin typeface="Palatino Linotype"/>
              <a:cs typeface="Palatino Linotype"/>
            </a:endParaRPr>
          </a:p>
          <a:p>
            <a:pPr algn="just"/>
            <a:r>
              <a:rPr lang="es-MX" sz="2400" dirty="0">
                <a:latin typeface="Palatino Linotype"/>
                <a:cs typeface="Palatino Linotype"/>
              </a:rPr>
              <a:t>Inscribir en el Registro Nacional la existencia y ubicación de los archivos resguardados;</a:t>
            </a:r>
            <a:endParaRPr lang="es-ES_tradnl" sz="2400" dirty="0">
              <a:latin typeface="Palatino Linotype"/>
              <a:cs typeface="Palatino Linotype"/>
            </a:endParaRPr>
          </a:p>
          <a:p>
            <a:pPr algn="just"/>
            <a:r>
              <a:rPr lang="es-MX" sz="2400" dirty="0">
                <a:latin typeface="Palatino Linotype"/>
                <a:cs typeface="Palatino Linotype"/>
              </a:rPr>
              <a:t>Conformar un grupo interdisciplinario que coadyuve en la valoración documental;</a:t>
            </a:r>
            <a:endParaRPr lang="es-ES_tradnl" sz="2400" dirty="0">
              <a:latin typeface="Palatino Linotype"/>
              <a:cs typeface="Palatino Linotype"/>
            </a:endParaRPr>
          </a:p>
          <a:p>
            <a:pPr marL="0" indent="0" algn="just">
              <a:buNone/>
            </a:pPr>
            <a:endParaRPr lang="es-ES" sz="2350" dirty="0">
              <a:latin typeface="Palatino Linotype"/>
              <a:cs typeface="Palatino Linotype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580" y="4554220"/>
            <a:ext cx="15367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8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/>
          </a:bodyPr>
          <a:lstStyle/>
          <a:p>
            <a:r>
              <a:rPr lang="es-MX" sz="2200" b="1" i="1" dirty="0">
                <a:solidFill>
                  <a:schemeClr val="bg1">
                    <a:lumMod val="75000"/>
                  </a:schemeClr>
                </a:solidFill>
                <a:latin typeface="Palatino Linotype"/>
                <a:cs typeface="Palatino Linotype"/>
              </a:rPr>
              <a:t>Los sujetos obligados deberán</a:t>
            </a:r>
            <a:r>
              <a:rPr lang="es-MX" sz="2200" b="1" i="1" dirty="0" smtClean="0">
                <a:solidFill>
                  <a:schemeClr val="bg1">
                    <a:lumMod val="75000"/>
                  </a:schemeClr>
                </a:solidFill>
                <a:latin typeface="Palatino Linotype"/>
                <a:cs typeface="Palatino Linotype"/>
              </a:rPr>
              <a:t>:</a:t>
            </a:r>
            <a:endParaRPr lang="es-ES" sz="2200" b="1" i="1" dirty="0">
              <a:solidFill>
                <a:schemeClr val="bg1">
                  <a:lumMod val="75000"/>
                </a:schemeClr>
              </a:solidFill>
              <a:latin typeface="Palatino Linotype"/>
              <a:cs typeface="Palatino Linotype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993513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s-MX" sz="2400" dirty="0">
                <a:latin typeface="Palatino Linotype"/>
                <a:cs typeface="Palatino Linotype"/>
              </a:rPr>
              <a:t>Dotar a los documentos de archivo de los elementos de identificación necesarios;</a:t>
            </a:r>
            <a:endParaRPr lang="es-ES_tradnl" sz="2400" dirty="0">
              <a:latin typeface="Palatino Linotype"/>
              <a:cs typeface="Palatino Linotype"/>
            </a:endParaRPr>
          </a:p>
          <a:p>
            <a:pPr algn="just"/>
            <a:r>
              <a:rPr lang="es-MX" sz="2400" dirty="0">
                <a:latin typeface="Palatino Linotype"/>
                <a:cs typeface="Palatino Linotype"/>
              </a:rPr>
              <a:t>Destinar los espacios y equipos necesarios;</a:t>
            </a:r>
            <a:endParaRPr lang="es-ES_tradnl" sz="2400" dirty="0">
              <a:latin typeface="Palatino Linotype"/>
              <a:cs typeface="Palatino Linotype"/>
            </a:endParaRPr>
          </a:p>
          <a:p>
            <a:pPr algn="just"/>
            <a:r>
              <a:rPr lang="es-MX" sz="2400" dirty="0">
                <a:latin typeface="Palatino Linotype"/>
                <a:cs typeface="Palatino Linotype"/>
              </a:rPr>
              <a:t>Promover el desarrollo de infraestructura y equipamiento;</a:t>
            </a:r>
            <a:endParaRPr lang="es-ES_tradnl" sz="2400" dirty="0">
              <a:latin typeface="Palatino Linotype"/>
              <a:cs typeface="Palatino Linotype"/>
            </a:endParaRPr>
          </a:p>
          <a:p>
            <a:pPr algn="just"/>
            <a:r>
              <a:rPr lang="es-MX" sz="2400" dirty="0">
                <a:latin typeface="Palatino Linotype"/>
                <a:cs typeface="Palatino Linotype"/>
              </a:rPr>
              <a:t>Racionalizar la producción;</a:t>
            </a:r>
            <a:endParaRPr lang="es-ES_tradnl" sz="2400" dirty="0">
              <a:latin typeface="Palatino Linotype"/>
              <a:cs typeface="Palatino Linotype"/>
            </a:endParaRPr>
          </a:p>
          <a:p>
            <a:pPr algn="just"/>
            <a:r>
              <a:rPr lang="es-MX" sz="2400" dirty="0">
                <a:latin typeface="Palatino Linotype"/>
                <a:cs typeface="Palatino Linotype"/>
              </a:rPr>
              <a:t>Resguardar los documentos contenidos en sus archivos;</a:t>
            </a:r>
            <a:endParaRPr lang="es-ES_tradnl" sz="2400" dirty="0">
              <a:latin typeface="Palatino Linotype"/>
              <a:cs typeface="Palatino Linotype"/>
            </a:endParaRPr>
          </a:p>
          <a:p>
            <a:pPr algn="just"/>
            <a:r>
              <a:rPr lang="es-MX" sz="2400" dirty="0">
                <a:latin typeface="Palatino Linotype"/>
                <a:cs typeface="Palatino Linotype"/>
              </a:rPr>
              <a:t>Aplicar métodos y medidas para la organización, protección y conservación de los documentos de archivo</a:t>
            </a:r>
            <a:r>
              <a:rPr lang="es-MX" sz="2400" dirty="0" smtClean="0">
                <a:latin typeface="Palatino Linotype"/>
                <a:cs typeface="Palatino Linotype"/>
              </a:rPr>
              <a:t>.</a:t>
            </a:r>
            <a:endParaRPr lang="es-ES_tradnl" sz="2400" dirty="0">
              <a:latin typeface="Palatino Linotype"/>
              <a:cs typeface="Palatino Linotype"/>
            </a:endParaRPr>
          </a:p>
        </p:txBody>
      </p:sp>
      <p:pic>
        <p:nvPicPr>
          <p:cNvPr id="4098" name="Picture 2" descr="Resultado de imagen para archiv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02" y="4743162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10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5902</TotalTime>
  <Words>2468</Words>
  <Application>Microsoft Office PowerPoint</Application>
  <PresentationFormat>Presentación en pantalla (4:3)</PresentationFormat>
  <Paragraphs>279</Paragraphs>
  <Slides>43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9" baseType="lpstr">
      <vt:lpstr>Arial</vt:lpstr>
      <vt:lpstr>Calibri</vt:lpstr>
      <vt:lpstr>Palatino</vt:lpstr>
      <vt:lpstr>Palatino Linotype</vt:lpstr>
      <vt:lpstr>Wingdings</vt:lpstr>
      <vt:lpstr>Tema de Office</vt:lpstr>
      <vt:lpstr>Presentación de PowerPoint</vt:lpstr>
      <vt:lpstr>Presentación de PowerPoint</vt:lpstr>
      <vt:lpstr>Presentación de PowerPoint</vt:lpstr>
      <vt:lpstr>El contenido de la Ley General de Archivos y los retos de los sujetos obligados </vt:lpstr>
      <vt:lpstr>Presentación de PowerPoint</vt:lpstr>
      <vt:lpstr>Los sujetos obligados se regirán por los siguientes:</vt:lpstr>
      <vt:lpstr>Cada sujeto obligado es responsable de:</vt:lpstr>
      <vt:lpstr>Los sujetos obligados deberán:</vt:lpstr>
      <vt:lpstr>Los sujetos obligados deberán:</vt:lpstr>
      <vt:lpstr>Presentación de PowerPoint</vt:lpstr>
      <vt:lpstr>Todos los documentos de archivo forman parte de este sistema y deberán agruparse en expedientes de manera lógica y cronológica, y relacionarse con un mismo asunto, reflejando con exactitud la información contenida en ellos.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Los sujetos obligados deberán contar con los instrumentos de control y consulta archivísticos</vt:lpstr>
      <vt:lpstr>Los sujetos obligados deberán adoptar las medidas y procedimiento que aseguren la conservación de la información observando:</vt:lpstr>
      <vt:lpstr>Presentación de PowerPoint</vt:lpstr>
      <vt:lpstr>Presentación de PowerPoint</vt:lpstr>
      <vt:lpstr>¿Por qué los órganos garantes estamos ocupados en la implementación de la Ley General de Archivos? </vt:lpstr>
      <vt:lpstr>Los archivos y el derecho de acceso a la información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Razones por las que no encontramos la información </vt:lpstr>
      <vt:lpstr>Razones para las que no protegemos los datos personales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INFOEM</dc:creator>
  <cp:lastModifiedBy>INFORMATICA</cp:lastModifiedBy>
  <cp:revision>442</cp:revision>
  <cp:lastPrinted>2018-06-07T01:04:51Z</cp:lastPrinted>
  <dcterms:created xsi:type="dcterms:W3CDTF">2017-01-06T16:36:33Z</dcterms:created>
  <dcterms:modified xsi:type="dcterms:W3CDTF">2018-06-11T16:01:26Z</dcterms:modified>
</cp:coreProperties>
</file>